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2560320"/>
            <a:ext cx="9448495" cy="109728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49039"/>
            <a:ext cx="9448495" cy="73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84048"/>
            <a:ext cx="10820095" cy="54864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737360"/>
            <a:ext cx="10820095" cy="431596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Description"/>
          <p:cNvSpPr>
            <a:spLocks noGrp="1"/>
          </p:cNvSpPr>
          <p:nvPr>
            <p:ph type="body" sz="quarter" idx="13"/>
          </p:nvPr>
        </p:nvSpPr>
        <p:spPr>
          <a:xfrm>
            <a:off x="685800" y="1078992"/>
            <a:ext cx="10820095" cy="365760"/>
          </a:xfrm>
        </p:spPr>
        <p:txBody>
          <a:bodyPr/>
          <a:lstStyle/>
          <a:p>
            <a:r>
              <a:rPr lang="en-US" sz="1200" dirty="0"/>
              <a:t>Description line</a:t>
            </a:r>
          </a:p>
        </p:txBody>
      </p:sp>
      <p:sp>
        <p:nvSpPr>
          <p:cNvPr id="21" name="Confidential Footer"/>
          <p:cNvSpPr>
            <a:spLocks noGrp="1"/>
          </p:cNvSpPr>
          <p:nvPr>
            <p:ph type="body" sz="quarter" idx="14"/>
          </p:nvPr>
        </p:nvSpPr>
        <p:spPr>
          <a:xfrm>
            <a:off x="685800" y="6263640"/>
            <a:ext cx="10820095" cy="274320"/>
          </a:xfrm>
        </p:spPr>
        <p:txBody>
          <a:bodyPr/>
          <a:lstStyle/>
          <a:p>
            <a:r>
              <a:rPr lang="en-US" sz="900" dirty="0"/>
              <a:t>CONFIDENTIAL — Meridian Capital Partners</a:t>
            </a:r>
          </a:p>
        </p:txBody>
      </p:sp>
      <p:sp>
        <p:nvSpPr>
          <p:cNvPr id="22" name="Source Line"/>
          <p:cNvSpPr>
            <a:spLocks noGrp="1"/>
          </p:cNvSpPr>
          <p:nvPr>
            <p:ph type="body" sz="quarter" idx="15"/>
          </p:nvPr>
        </p:nvSpPr>
        <p:spPr>
          <a:xfrm>
            <a:off x="685800" y="6446520"/>
            <a:ext cx="10820095" cy="228600"/>
          </a:xfrm>
        </p:spPr>
        <p:txBody>
          <a:bodyPr/>
          <a:lstStyle/>
          <a:p>
            <a:r>
              <a:rPr lang="en-US" sz="800" i="1" dirty="0"/>
              <a:t>Source:</a:t>
            </a:r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2286000"/>
            <a:ext cx="9448495" cy="128016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3657600"/>
            <a:ext cx="9448495" cy="5486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84048"/>
            <a:ext cx="10820095" cy="54864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737360"/>
            <a:ext cx="5184648" cy="431596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27648" y="1737360"/>
            <a:ext cx="5184648" cy="431596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30" name="Description"/>
          <p:cNvSpPr>
            <a:spLocks noGrp="1"/>
          </p:cNvSpPr>
          <p:nvPr>
            <p:ph type="body" sz="quarter" idx="13"/>
          </p:nvPr>
        </p:nvSpPr>
        <p:spPr>
          <a:xfrm>
            <a:off x="685800" y="1078992"/>
            <a:ext cx="10820095" cy="365760"/>
          </a:xfrm>
        </p:spPr>
        <p:txBody>
          <a:bodyPr/>
          <a:lstStyle/>
          <a:p>
            <a:r>
              <a:rPr lang="en-US" sz="1200" dirty="0"/>
              <a:t>Description line</a:t>
            </a:r>
          </a:p>
        </p:txBody>
      </p:sp>
      <p:sp>
        <p:nvSpPr>
          <p:cNvPr id="31" name="Confidential Footer"/>
          <p:cNvSpPr>
            <a:spLocks noGrp="1"/>
          </p:cNvSpPr>
          <p:nvPr>
            <p:ph type="body" sz="quarter" idx="14"/>
          </p:nvPr>
        </p:nvSpPr>
        <p:spPr>
          <a:xfrm>
            <a:off x="685800" y="6263640"/>
            <a:ext cx="10820095" cy="274320"/>
          </a:xfrm>
        </p:spPr>
        <p:txBody>
          <a:bodyPr/>
          <a:lstStyle/>
          <a:p>
            <a:r>
              <a:rPr lang="en-US" sz="900" dirty="0"/>
              <a:t>CONFIDENTIAL — Meridian Capital Partners</a:t>
            </a:r>
          </a:p>
        </p:txBody>
      </p:sp>
      <p:sp>
        <p:nvSpPr>
          <p:cNvPr id="32" name="Source Line"/>
          <p:cNvSpPr>
            <a:spLocks noGrp="1"/>
          </p:cNvSpPr>
          <p:nvPr>
            <p:ph type="body" sz="quarter" idx="15"/>
          </p:nvPr>
        </p:nvSpPr>
        <p:spPr>
          <a:xfrm>
            <a:off x="685800" y="6446520"/>
            <a:ext cx="10820095" cy="228600"/>
          </a:xfrm>
        </p:spPr>
        <p:txBody>
          <a:bodyPr/>
          <a:lstStyle/>
          <a:p>
            <a:r>
              <a:rPr lang="en-US" sz="800" i="1" dirty="0"/>
              <a:t>Source:</a:t>
            </a:r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84048"/>
            <a:ext cx="10820095" cy="54864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40" name="Description"/>
          <p:cNvSpPr>
            <a:spLocks noGrp="1"/>
          </p:cNvSpPr>
          <p:nvPr>
            <p:ph type="body" sz="quarter" idx="13"/>
          </p:nvPr>
        </p:nvSpPr>
        <p:spPr>
          <a:xfrm>
            <a:off x="685800" y="1078992"/>
            <a:ext cx="10820095" cy="365760"/>
          </a:xfrm>
        </p:spPr>
        <p:txBody>
          <a:bodyPr/>
          <a:lstStyle/>
          <a:p>
            <a:r>
              <a:rPr lang="en-US" sz="1200" dirty="0"/>
              <a:t>Description line</a:t>
            </a:r>
          </a:p>
        </p:txBody>
      </p:sp>
      <p:sp>
        <p:nvSpPr>
          <p:cNvPr id="41" name="Confidential Footer"/>
          <p:cNvSpPr>
            <a:spLocks noGrp="1"/>
          </p:cNvSpPr>
          <p:nvPr>
            <p:ph type="body" sz="quarter" idx="14"/>
          </p:nvPr>
        </p:nvSpPr>
        <p:spPr>
          <a:xfrm>
            <a:off x="685800" y="6263640"/>
            <a:ext cx="10820095" cy="274320"/>
          </a:xfrm>
        </p:spPr>
        <p:txBody>
          <a:bodyPr/>
          <a:lstStyle/>
          <a:p>
            <a:r>
              <a:rPr lang="en-US" sz="900" dirty="0"/>
              <a:t>CONFIDENTIAL — Meridian Capital Partners</a:t>
            </a:r>
          </a:p>
        </p:txBody>
      </p:sp>
      <p:sp>
        <p:nvSpPr>
          <p:cNvPr id="42" name="Source Line"/>
          <p:cNvSpPr>
            <a:spLocks noGrp="1"/>
          </p:cNvSpPr>
          <p:nvPr>
            <p:ph type="body" sz="quarter" idx="15"/>
          </p:nvPr>
        </p:nvSpPr>
        <p:spPr>
          <a:xfrm>
            <a:off x="685800" y="6446520"/>
            <a:ext cx="10820095" cy="228600"/>
          </a:xfrm>
        </p:spPr>
        <p:txBody>
          <a:bodyPr/>
          <a:lstStyle/>
          <a:p>
            <a:r>
              <a:rPr lang="en-US" sz="800" i="1" dirty="0"/>
              <a:t>Source:</a:t>
            </a:r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defRPr sz="3600" b="1">
                <a:solidFill>
                  <a:srgbClr val="0A1F44"/>
                </a:solidFill>
              </a:defRPr>
            </a:pPr>
            <a:r>
              <a:t>Meridian Capital Partners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 sz="1800">
                <a:solidFill>
                  <a:srgbClr val="143C6E"/>
                </a:solidFill>
              </a:defRPr>
            </a:pPr>
            <a:r>
              <a:t>Board of Directors Report  |  Q1 2026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91695" cy="320040"/>
          </a:xfrm>
          <a:prstGeom prst="rect">
            <a:avLst/>
          </a:prstGeom>
          <a:solidFill>
            <a:srgbClr val="0A1F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20040"/>
          </a:xfrm>
          <a:prstGeom prst="rect">
            <a:avLst/>
          </a:prstGeom>
          <a:solidFill>
            <a:srgbClr val="0A1F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400" b="1">
                <a:solidFill>
                  <a:srgbClr val="0A1F44"/>
                </a:solidFill>
              </a:defRPr>
            </a:pPr>
            <a:r>
              <a:t>Executive 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/>
            <a:r>
              <a:t>Key Performance Highlights</a:t>
            </a:r>
          </a:p>
          <a:p>
            <a:pPr lvl="1"/>
            <a:r>
              <a:t>Total AUM increased 12% QoQ to $4.2B</a:t>
            </a:r>
          </a:p>
          <a:p>
            <a:pPr lvl="1"/>
            <a:r>
              <a:t>Net client inflows of $380M exceeded target by 15%</a:t>
            </a:r>
          </a:p>
          <a:p>
            <a:pPr lvl="1"/>
            <a:r>
              <a:t>Operating margin improved to 34.2% from 31.8%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3" sz="quarter"/>
          </p:nvPr>
        </p:nvSpPr>
        <p:spPr/>
        <p:txBody>
          <a:bodyPr/>
          <a:lstStyle/>
          <a:p>
            <a:r>
              <a:t>Q1 2026 performance vs. plan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4" sz="quarter"/>
          </p:nvPr>
        </p:nvSpPr>
        <p:spPr/>
        <p:txBody>
          <a:bodyPr/>
          <a:lstStyle/>
          <a:p>
            <a:r>
              <a:t>CONFIDENTIAL — Meridian Capital Partners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idx="15" sz="quarter"/>
          </p:nvPr>
        </p:nvSpPr>
        <p:spPr/>
        <p:txBody>
          <a:bodyPr/>
          <a:lstStyle/>
          <a:p>
            <a:r>
              <a:t>Source: Internal finance systems, Bloomberg terminal data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 b="1">
                <a:solidFill>
                  <a:srgbClr val="0A1F44"/>
                </a:solidFill>
              </a:defRPr>
            </a:pPr>
            <a:r>
              <a:t>Financial Overview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t>Revenue, margins, and capital deployment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