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560320"/>
            <a:ext cx="9448495" cy="10972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49039"/>
            <a:ext cx="9448495" cy="73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37360"/>
            <a:ext cx="10820095" cy="4315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2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2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0"/>
            <a:ext cx="9448495" cy="12801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657600"/>
            <a:ext cx="9448495" cy="5486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37360"/>
            <a:ext cx="5184648" cy="43159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7648" y="1737360"/>
            <a:ext cx="5184648" cy="431596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3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3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3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4048"/>
            <a:ext cx="10820095" cy="5486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Description"/>
          <p:cNvSpPr>
            <a:spLocks noGrp="1"/>
          </p:cNvSpPr>
          <p:nvPr>
            <p:ph type="body" sz="quarter" idx="13"/>
          </p:nvPr>
        </p:nvSpPr>
        <p:spPr>
          <a:xfrm>
            <a:off x="685800" y="1078992"/>
            <a:ext cx="10820095" cy="365760"/>
          </a:xfrm>
        </p:spPr>
        <p:txBody>
          <a:bodyPr/>
          <a:lstStyle/>
          <a:p>
            <a:r>
              <a:rPr lang="en-US" sz="1200" dirty="0"/>
              <a:t>Description line</a:t>
            </a:r>
          </a:p>
        </p:txBody>
      </p:sp>
      <p:sp>
        <p:nvSpPr>
          <p:cNvPr id="41" name="Confidential Footer"/>
          <p:cNvSpPr>
            <a:spLocks noGrp="1"/>
          </p:cNvSpPr>
          <p:nvPr>
            <p:ph type="body" sz="quarter" idx="14"/>
          </p:nvPr>
        </p:nvSpPr>
        <p:spPr>
          <a:xfrm>
            <a:off x="685800" y="6263640"/>
            <a:ext cx="10820095" cy="274320"/>
          </a:xfrm>
        </p:spPr>
        <p:txBody>
          <a:bodyPr/>
          <a:lstStyle/>
          <a:p>
            <a:r>
              <a:rPr lang="en-US" sz="900" dirty="0"/>
              <a:t>CONFIDENTIAL — Meridian Capital Partners</a:t>
            </a:r>
          </a:p>
        </p:txBody>
      </p:sp>
      <p:sp>
        <p:nvSpPr>
          <p:cNvPr id="42" name="Source Line"/>
          <p:cNvSpPr>
            <a:spLocks noGrp="1"/>
          </p:cNvSpPr>
          <p:nvPr>
            <p:ph type="body" sz="quarter" idx="15"/>
          </p:nvPr>
        </p:nvSpPr>
        <p:spPr>
          <a:xfrm>
            <a:off x="685800" y="6446520"/>
            <a:ext cx="10820095" cy="228600"/>
          </a:xfrm>
        </p:spPr>
        <p:txBody>
          <a:bodyPr/>
          <a:lstStyle/>
          <a:p>
            <a:r>
              <a:rPr lang="en-US" sz="800" i="1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Monthly Operations Review | April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Compliance and Risk Items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Regulatory</a:t>
            </a:r>
          </a:p>
          <a:p>
            <a:pPr lvl="1"/>
            <a:r>
              <a:t>SEC exam preparation on track — mock audit completed</a:t>
            </a:r>
          </a:p>
          <a:p>
            <a:pPr lvl="1"/>
            <a:r>
              <a:t>ADV amendment filed March 15</a:t>
            </a:r>
          </a:p>
          <a:p>
            <a:pPr/>
            <a:r>
              <a:t>Risk Items</a:t>
            </a:r>
          </a:p>
          <a:p>
            <a:pPr lvl="1"/>
            <a:r>
              <a:t>No material compliance breaches</a:t>
            </a:r>
          </a:p>
          <a:p>
            <a:pPr lvl="1"/>
            <a:r>
              <a:t>Cybersecurity: penetration test scheduled for May</a:t>
            </a:r>
          </a:p>
          <a:p>
            <a:pPr lvl="1"/>
            <a:r>
              <a:t>Vendor risk: annual review of critical vendors complete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Q1 2026 regulatory and risk update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Compliance team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Strategic Initiatives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Key projects and milestones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Projects Status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Strategic initiative tracker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PMO tracker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737360"/>
          <a:ext cx="1081735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4338"/>
                <a:gridCol w="2704338"/>
                <a:gridCol w="2704338"/>
                <a:gridCol w="2704338"/>
              </a:tblGrid>
              <a:tr h="640080">
                <a:tc>
                  <a:txBody>
                    <a:bodyPr/>
                    <a:lstStyle/>
                    <a:p>
                      <a:r>
                        <a:t>Initiative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Owner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Status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Target Date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Digital onboarding platform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J. Park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 Track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Q2 2026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ESG reporting framework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M. Chen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At Risk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Q3 2026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Client portal v2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S. Reyes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On Track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Q2 2026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Compliance automation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R. Gupta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Planning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Q4 2026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Financial Overview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Q1 2026 results and YTD performance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&amp; Margin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Revenue</a:t>
            </a:r>
          </a:p>
          <a:p>
            <a:pPr lvl="1"/>
            <a:r>
              <a:t>Total revenue: $12.4M (+18% YoY)</a:t>
            </a:r>
          </a:p>
          <a:p>
            <a:pPr lvl="1"/>
            <a:r>
              <a:t>Management fees: $9.1M (+15% YoY)</a:t>
            </a:r>
          </a:p>
          <a:p>
            <a:pPr lvl="1"/>
            <a:r>
              <a:t>Performance fees: $3.3M (+28% YoY)</a:t>
            </a:r>
          </a:p>
          <a:p>
            <a:pPr/>
            <a:r>
              <a:t>Margins</a:t>
            </a:r>
          </a:p>
          <a:p>
            <a:pPr lvl="1"/>
            <a:r>
              <a:t>Operating margin: 42% (up from 38%)</a:t>
            </a:r>
          </a:p>
          <a:p>
            <a:pPr lvl="1"/>
            <a:r>
              <a:t>EBITDA margin: 48% (up from 44%)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Year-over-year comparison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Internal finance systems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Plan vs. Actual — Q1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/>
            <a:r>
              <a:t>Plan</a:t>
            </a:r>
          </a:p>
          <a:p>
            <a:pPr lvl="1"/>
            <a:r>
              <a:t>Revenue target: $11.5M</a:t>
            </a:r>
          </a:p>
          <a:p>
            <a:pPr lvl="1"/>
            <a:r>
              <a:t>New clients: 8</a:t>
            </a:r>
          </a:p>
          <a:p>
            <a:pPr lvl="1"/>
            <a:r>
              <a:t>AUM growth: +5%</a:t>
            </a:r>
          </a:p>
          <a:p>
            <a:pPr lvl="1"/>
            <a:r>
              <a:t>Headcount: 52 FTE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/>
            <a:r>
              <a:t>Actual</a:t>
            </a:r>
          </a:p>
          <a:p>
            <a:pPr lvl="1"/>
            <a:r>
              <a:t>Revenue actual: $12.4M (+8% vs plan)</a:t>
            </a:r>
          </a:p>
          <a:p>
            <a:pPr lvl="1"/>
            <a:r>
              <a:t>New clients: 11</a:t>
            </a:r>
          </a:p>
          <a:p>
            <a:pPr lvl="1"/>
            <a:r>
              <a:t>AUM growth: +7.2%</a:t>
            </a:r>
          </a:p>
          <a:p>
            <a:pPr lvl="1"/>
            <a:r>
              <a:t>Headcount: 54 FTE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Budget comparison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Finance &amp; HR 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Portfolio Operations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AUM, flows, and client activity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AUM and Flows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Assets Under Management</a:t>
            </a:r>
          </a:p>
          <a:p>
            <a:pPr lvl="1"/>
            <a:r>
              <a:t>Total AUM: $2.8B (+7.2% QoQ)</a:t>
            </a:r>
          </a:p>
          <a:p>
            <a:pPr lvl="1"/>
            <a:r>
              <a:t>Net inflows: $185M</a:t>
            </a:r>
          </a:p>
          <a:p>
            <a:pPr/>
            <a:r>
              <a:t>Flows by Strategy</a:t>
            </a:r>
          </a:p>
          <a:p>
            <a:pPr lvl="1"/>
            <a:r>
              <a:t>Equity long/short: +$95M</a:t>
            </a:r>
          </a:p>
          <a:p>
            <a:pPr lvl="1"/>
            <a:r>
              <a:t>Fixed income: +$52M</a:t>
            </a:r>
          </a:p>
          <a:p>
            <a:pPr lvl="1"/>
            <a:r>
              <a:t>Multi-asset: +$38M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Q1 2026 summary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Portfolio management system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Client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New Relationships</a:t>
            </a:r>
          </a:p>
          <a:p>
            <a:pPr lvl="1"/>
            <a:r>
              <a:t>11 new institutional clients onboarded (vs. 8 planned)</a:t>
            </a:r>
          </a:p>
          <a:p>
            <a:pPr lvl="1"/>
            <a:r>
              <a:t>Pipeline: 6 prospects in late-stage diligence</a:t>
            </a:r>
          </a:p>
          <a:p>
            <a:pPr/>
            <a:r>
              <a:t>Retention</a:t>
            </a:r>
          </a:p>
          <a:p>
            <a:pPr lvl="1"/>
            <a:r>
              <a:t>Client retention rate: 97.3%</a:t>
            </a:r>
          </a:p>
          <a:p>
            <a:pPr lvl="1"/>
            <a:r>
              <a:t>1 redemption ($12M) — planned fund wind-down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Q1 2026 highlights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CRM system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Team &amp; Compliance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People, hiring, and risk items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Headcount and Hiring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Current Headcount</a:t>
            </a:r>
          </a:p>
          <a:p>
            <a:pPr lvl="1"/>
            <a:r>
              <a:t>Total FTE: 54 (vs. 52 plan)</a:t>
            </a:r>
          </a:p>
          <a:p>
            <a:pPr lvl="1"/>
            <a:r>
              <a:t>Investment team: 22 | Operations: 18 | Corporate: 14</a:t>
            </a:r>
          </a:p>
          <a:p>
            <a:pPr/>
            <a:r>
              <a:t>Open Roles</a:t>
            </a:r>
          </a:p>
          <a:p>
            <a:pPr lvl="1"/>
            <a:r>
              <a:t>Senior portfolio analyst — interviewing (target May)</a:t>
            </a:r>
          </a:p>
          <a:p>
            <a:pPr lvl="1"/>
            <a:r>
              <a:t>Compliance associate — offer extended</a:t>
            </a:r>
          </a:p>
          <a:p>
            <a:pPr/>
            <a:r>
              <a:t>Attrition</a:t>
            </a:r>
          </a:p>
          <a:p>
            <a:pPr lvl="1"/>
            <a:r>
              <a:t>Voluntary turnover: 4.2% annualized (industry avg: 12%)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3" sz="quarter"/>
          </p:nvPr>
        </p:nvSpPr>
        <p:spPr/>
        <p:txBody>
          <a:bodyPr/>
          <a:lstStyle/>
          <a:p>
            <a:r>
              <a:t>Q1 2026 team update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4" sz="quarter"/>
          </p:nvPr>
        </p:nvSpPr>
        <p:spPr/>
        <p:txBody>
          <a:bodyPr/>
          <a:lstStyle/>
          <a:p>
            <a:r>
              <a:t>Meridian Capital Partners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5" sz="quarter"/>
          </p:nvPr>
        </p:nvSpPr>
        <p:spPr/>
        <p:txBody>
          <a:bodyPr/>
          <a:lstStyle/>
          <a:p>
            <a:r>
              <a:t>Source: HR systems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