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548640" y="457200"/>
            <a:ext cx="42793920" cy="411480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457200"/>
            <a:ext cx="42793920" cy="73152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822960"/>
            <a:ext cx="7315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06B6D4"/>
                </a:solidFill>
                <a:latin typeface="Calibri"/>
              </a:defRPr>
            </a:pPr>
            <a:r>
              <a:t>doany.ai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1828800"/>
            <a:ext cx="25603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200" b="1">
                <a:solidFill>
                  <a:srgbClr val="FFFFFF"/>
                </a:solidFill>
                <a:latin typeface="Calibri"/>
              </a:defRPr>
            </a:pPr>
            <a:r>
              <a:t>Agent Eval Pipeline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3474720"/>
            <a:ext cx="2560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0">
                <a:solidFill>
                  <a:srgbClr val="94A3B8"/>
                </a:solidFill>
                <a:latin typeface="Calibri"/>
              </a:defRPr>
            </a:pPr>
            <a:r>
              <a:t>Automated Discovery, Testing &amp; Publishing for 850+ AI Agent Skills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3375600" y="1097280"/>
            <a:ext cx="2926080" cy="25603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3375600" y="1371600"/>
            <a:ext cx="2926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38BDF8"/>
                </a:solidFill>
                <a:latin typeface="Calibri"/>
              </a:defRPr>
            </a:pPr>
            <a:r>
              <a:t>850+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375600" y="265176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64748B"/>
                </a:solidFill>
                <a:latin typeface="Calibri"/>
              </a:defRPr>
            </a:pPr>
            <a:r>
              <a:t>SKILLS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6850320" y="1097280"/>
            <a:ext cx="2926080" cy="25603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850320" y="1371600"/>
            <a:ext cx="2926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34D399"/>
                </a:solidFill>
                <a:latin typeface="Calibri"/>
              </a:defRPr>
            </a:pPr>
            <a:r>
              <a:t>87%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850320" y="265176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64748B"/>
                </a:solidFill>
                <a:latin typeface="Calibri"/>
              </a:defRPr>
            </a:pPr>
            <a:r>
              <a:t>CORRECTNESS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325040" y="1097280"/>
            <a:ext cx="2926080" cy="25603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0325040" y="1371600"/>
            <a:ext cx="29260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B923C"/>
                </a:solidFill>
                <a:latin typeface="Calibri"/>
              </a:defRPr>
            </a:pPr>
            <a:r>
              <a:t>&lt;2m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25040" y="2651760"/>
            <a:ext cx="2926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64748B"/>
                </a:solidFill>
                <a:latin typeface="Calibri"/>
              </a:defRPr>
            </a:pPr>
            <a:r>
              <a:t>PUBLISH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8640" y="4937760"/>
            <a:ext cx="42793920" cy="987552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280160" y="53035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6B6D4"/>
                </a:solidFill>
                <a:latin typeface="Calibri"/>
              </a:defRPr>
            </a:pPr>
            <a:r>
              <a:t>THE PIPELINE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212080" y="6400800"/>
            <a:ext cx="201168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623560" y="6812280"/>
            <a:ext cx="1188720" cy="1188720"/>
          </a:xfrm>
          <a:prstGeom prst="ellipse">
            <a:avLst/>
          </a:prstGeom>
          <a:solidFill>
            <a:srgbClr val="0D1426"/>
          </a:solidFill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623560" y="6949440"/>
            <a:ext cx="1188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38BDF8"/>
                </a:solidFill>
                <a:latin typeface="Calibri"/>
              </a:defRPr>
            </a:pPr>
            <a:r>
              <a:t>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86000" y="877824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38BDF8"/>
                </a:solidFill>
                <a:latin typeface="Calibri"/>
              </a:defRPr>
            </a:pPr>
            <a:r>
              <a:t>DISCOVER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83280" y="96012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Calibri"/>
              </a:defRPr>
            </a:pPr>
            <a:r>
              <a:t>Crawl registries &amp; build</a:t>
            </a:r>
            <a:br/>
            <a:r>
              <a:t>unified skill catalog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931920" y="11338560"/>
            <a:ext cx="1389888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931920" y="11338560"/>
            <a:ext cx="138988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8BDF8"/>
                </a:solidFill>
                <a:latin typeface="Calibri"/>
              </a:defRPr>
            </a:pPr>
            <a:r>
              <a:t>GitHub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971032" y="11338560"/>
            <a:ext cx="1856232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71032" y="11338560"/>
            <a:ext cx="185623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8BDF8"/>
                </a:solidFill>
                <a:latin typeface="Calibri"/>
              </a:defRPr>
            </a:pPr>
            <a:r>
              <a:t>skills.sh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010144" y="11338560"/>
            <a:ext cx="1856232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10144" y="11338560"/>
            <a:ext cx="1856232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8BDF8"/>
                </a:solidFill>
                <a:latin typeface="Calibri"/>
              </a:defRPr>
            </a:pPr>
            <a:r>
              <a:t>Community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11155680" y="9144000"/>
            <a:ext cx="1280160" cy="548640"/>
          </a:xfrm>
          <a:prstGeom prst="rightArrow">
            <a:avLst/>
          </a:prstGeom>
          <a:solidFill>
            <a:srgbClr val="6FA4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15544800" y="6400800"/>
            <a:ext cx="201168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381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15956280" y="6812280"/>
            <a:ext cx="1188720" cy="1188720"/>
          </a:xfrm>
          <a:prstGeom prst="ellipse">
            <a:avLst/>
          </a:prstGeom>
          <a:solidFill>
            <a:srgbClr val="0D1426"/>
          </a:solidFill>
          <a:ln w="381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5956280" y="6949440"/>
            <a:ext cx="1188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A78BFA"/>
                </a:solidFill>
                <a:latin typeface="Calibri"/>
              </a:defRPr>
            </a:pPr>
            <a:r>
              <a:t>02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18720" y="877824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A78BFA"/>
                </a:solidFill>
                <a:latin typeface="Calibri"/>
              </a:defRPr>
            </a:pPr>
            <a:r>
              <a:t>ANALYZE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0" y="96012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Calibri"/>
              </a:defRPr>
            </a:pPr>
            <a:r>
              <a:t>Parse SKILL.md, classify</a:t>
            </a:r>
            <a:br/>
            <a:r>
              <a:t>&amp; score complexity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4264640" y="11338560"/>
            <a:ext cx="1700784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4264640" y="11338560"/>
            <a:ext cx="1700784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A78BFA"/>
                </a:solidFill>
                <a:latin typeface="Calibri"/>
              </a:defRPr>
            </a:pPr>
            <a:r>
              <a:t>Metadata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16770096" y="11338560"/>
            <a:ext cx="2322576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6770096" y="11338560"/>
            <a:ext cx="2322576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A78BFA"/>
                </a:solidFill>
                <a:latin typeface="Calibri"/>
              </a:defRPr>
            </a:pPr>
            <a:r>
              <a:t>Dependencies</a:t>
            </a:r>
          </a:p>
        </p:txBody>
      </p:sp>
      <p:sp>
        <p:nvSpPr>
          <p:cNvPr id="39" name="Right Arrow 38"/>
          <p:cNvSpPr/>
          <p:nvPr/>
        </p:nvSpPr>
        <p:spPr>
          <a:xfrm>
            <a:off x="21488400" y="9144000"/>
            <a:ext cx="1280160" cy="548640"/>
          </a:xfrm>
          <a:prstGeom prst="rightArrow">
            <a:avLst/>
          </a:prstGeom>
          <a:solidFill>
            <a:srgbClr val="6DAF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25877520" y="6400800"/>
            <a:ext cx="201168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381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26289000" y="6812280"/>
            <a:ext cx="1188720" cy="1188720"/>
          </a:xfrm>
          <a:prstGeom prst="ellipse">
            <a:avLst/>
          </a:prstGeom>
          <a:solidFill>
            <a:srgbClr val="0D1426"/>
          </a:solidFill>
          <a:ln w="381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6289000" y="6949440"/>
            <a:ext cx="1188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34D399"/>
                </a:solidFill>
                <a:latin typeface="Calibri"/>
              </a:defRPr>
            </a:pPr>
            <a:r>
              <a:t>03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2951440" y="877824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34D399"/>
                </a:solidFill>
                <a:latin typeface="Calibri"/>
              </a:defRPr>
            </a:pPr>
            <a:r>
              <a:t>EVALUATE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4048720" y="96012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Calibri"/>
              </a:defRPr>
            </a:pPr>
            <a:r>
              <a:t>Sandbox test in Claude Code</a:t>
            </a:r>
            <a:br/>
            <a:r>
              <a:t>&amp; capture metrics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4597360" y="11338560"/>
            <a:ext cx="2944368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24597360" y="11338560"/>
            <a:ext cx="294436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4D399"/>
                </a:solidFill>
                <a:latin typeface="Calibri"/>
              </a:defRPr>
            </a:pPr>
            <a:r>
              <a:t>3,200+ Scenarios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26791920" y="11338560"/>
            <a:ext cx="2011680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26791920" y="11338560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34D399"/>
                </a:solidFill>
                <a:latin typeface="Calibri"/>
              </a:defRPr>
            </a:pPr>
            <a:r>
              <a:t>5D Scoring</a:t>
            </a:r>
          </a:p>
        </p:txBody>
      </p:sp>
      <p:sp>
        <p:nvSpPr>
          <p:cNvPr id="49" name="Right Arrow 48"/>
          <p:cNvSpPr/>
          <p:nvPr/>
        </p:nvSpPr>
        <p:spPr>
          <a:xfrm>
            <a:off x="31821120" y="9144000"/>
            <a:ext cx="1280160" cy="548640"/>
          </a:xfrm>
          <a:prstGeom prst="rightArrow">
            <a:avLst/>
          </a:prstGeom>
          <a:solidFill>
            <a:srgbClr val="97B2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ounded Rectangle 49"/>
          <p:cNvSpPr/>
          <p:nvPr/>
        </p:nvSpPr>
        <p:spPr>
          <a:xfrm>
            <a:off x="36210240" y="6400800"/>
            <a:ext cx="201168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381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36621720" y="6812280"/>
            <a:ext cx="1188720" cy="1188720"/>
          </a:xfrm>
          <a:prstGeom prst="ellipse">
            <a:avLst/>
          </a:prstGeom>
          <a:solidFill>
            <a:srgbClr val="0D1426"/>
          </a:solidFill>
          <a:ln w="381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36621720" y="6949440"/>
            <a:ext cx="1188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B923C"/>
                </a:solidFill>
                <a:latin typeface="Calibri"/>
              </a:defRPr>
            </a:pPr>
            <a:r>
              <a:t>04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284160" y="8778240"/>
            <a:ext cx="8686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B923C"/>
                </a:solidFill>
                <a:latin typeface="Calibri"/>
              </a:defRPr>
            </a:pPr>
            <a:r>
              <a:t>PUBLISH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4381440" y="9601200"/>
            <a:ext cx="649224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94A3B8"/>
                </a:solidFill>
                <a:latin typeface="Calibri"/>
              </a:defRPr>
            </a:pPr>
            <a:r>
              <a:t>Push to CDN &amp; update</a:t>
            </a:r>
            <a:br/>
            <a:r>
              <a:t>search index in &lt;2 min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4930080" y="11338560"/>
            <a:ext cx="2167128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34930080" y="11338560"/>
            <a:ext cx="216712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B923C"/>
                </a:solidFill>
                <a:latin typeface="Calibri"/>
              </a:defRPr>
            </a:pPr>
            <a:r>
              <a:t>Vercel Blob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7280088" y="11338560"/>
            <a:ext cx="2167128" cy="50292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37280088" y="11338560"/>
            <a:ext cx="216712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B923C"/>
                </a:solidFill>
                <a:latin typeface="Calibri"/>
              </a:defRPr>
            </a:pPr>
            <a:r>
              <a:t>Embed Cards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548640" y="15179040"/>
            <a:ext cx="14630400" cy="1261872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1280160" y="155448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6B6D4"/>
                </a:solidFill>
                <a:latin typeface="Calibri"/>
              </a:defRPr>
            </a:pPr>
            <a:r>
              <a:t>KEY METRICS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1097280" y="16459200"/>
            <a:ext cx="6217920" cy="329184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097280" y="16459200"/>
            <a:ext cx="6217920" cy="54864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1097280" y="16916400"/>
            <a:ext cx="6217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38BDF8"/>
                </a:solidFill>
                <a:latin typeface="Calibri"/>
              </a:defRPr>
            </a:pPr>
            <a:r>
              <a:t>850+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97280" y="18562320"/>
            <a:ext cx="6217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4748B"/>
                </a:solidFill>
                <a:latin typeface="Calibri"/>
              </a:defRPr>
            </a:pPr>
            <a:r>
              <a:t>Skills Indexed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635240" y="16459200"/>
            <a:ext cx="6217920" cy="329184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7635240" y="16459200"/>
            <a:ext cx="6217920" cy="54864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635240" y="16916400"/>
            <a:ext cx="6217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A78BFA"/>
                </a:solidFill>
                <a:latin typeface="Calibri"/>
              </a:defRPr>
            </a:pPr>
            <a:r>
              <a:t>3,200+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635240" y="18562320"/>
            <a:ext cx="6217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4748B"/>
                </a:solidFill>
                <a:latin typeface="Calibri"/>
              </a:defRPr>
            </a:pPr>
            <a:r>
              <a:t>Eval Scenarios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1097280" y="20071080"/>
            <a:ext cx="6217920" cy="329184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1097280" y="20071080"/>
            <a:ext cx="6217920" cy="54864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97280" y="20528280"/>
            <a:ext cx="6217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34D399"/>
                </a:solidFill>
                <a:latin typeface="Calibri"/>
              </a:defRPr>
            </a:pPr>
            <a:r>
              <a:t>~45m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97280" y="22174200"/>
            <a:ext cx="6217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4748B"/>
                </a:solidFill>
                <a:latin typeface="Calibri"/>
              </a:defRPr>
            </a:pPr>
            <a:r>
              <a:t>Full Pipeline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635240" y="20071080"/>
            <a:ext cx="6217920" cy="329184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7635240" y="20071080"/>
            <a:ext cx="6217920" cy="54864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635240" y="20528280"/>
            <a:ext cx="62179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FB923C"/>
                </a:solidFill>
                <a:latin typeface="Calibri"/>
              </a:defRPr>
            </a:pPr>
            <a:r>
              <a:t>&lt;2m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35240" y="22174200"/>
            <a:ext cx="62179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4748B"/>
                </a:solidFill>
                <a:latin typeface="Calibri"/>
              </a:defRPr>
            </a:pPr>
            <a:r>
              <a:t>Publish Latency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1097280" y="23682960"/>
            <a:ext cx="12801600" cy="4023360"/>
          </a:xfrm>
          <a:prstGeom prst="roundRect">
            <a:avLst>
              <a:gd name="adj" fmla="val 5000"/>
            </a:avLst>
          </a:prstGeom>
          <a:solidFill>
            <a:srgbClr val="0A1A1A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1097280" y="23682960"/>
            <a:ext cx="12801600" cy="54864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1097280" y="24231600"/>
            <a:ext cx="12801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200" b="1">
                <a:solidFill>
                  <a:srgbClr val="34D399"/>
                </a:solidFill>
                <a:latin typeface="Calibri"/>
              </a:defRPr>
            </a:pPr>
            <a:r>
              <a:t>87%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097280" y="26426160"/>
            <a:ext cx="12801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4748B"/>
                </a:solidFill>
                <a:latin typeface="Calibri"/>
              </a:defRPr>
            </a:pPr>
            <a:r>
              <a:t>AVERAGE CORRECTNESS SCORE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15544800" y="15179040"/>
            <a:ext cx="13533120" cy="1261872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16093440" y="15544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6B6D4"/>
                </a:solidFill>
                <a:latin typeface="Calibri"/>
              </a:defRPr>
            </a:pPr>
            <a:r>
              <a:t>5-DIMENSIONAL SCORING</a:t>
            </a:r>
          </a:p>
        </p:txBody>
      </p:sp>
      <p:cxnSp>
        <p:nvCxnSpPr>
          <p:cNvPr id="83" name="Connector 82"/>
          <p:cNvCxnSpPr/>
          <p:nvPr/>
        </p:nvCxnSpPr>
        <p:spPr>
          <a:xfrm flipV="1">
            <a:off x="22311360.0" y="17465040"/>
            <a:ext cx="0.0" cy="3657600"/>
          </a:xfrm>
          <a:prstGeom prst="line">
            <a:avLst/>
          </a:prstGeom>
          <a:ln w="12700">
            <a:solidFill>
              <a:srgbClr val="1E3A5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0939760" y="16367760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600" b="1">
                <a:solidFill>
                  <a:srgbClr val="38BDF8"/>
                </a:solidFill>
                <a:latin typeface="Calibri"/>
              </a:defRPr>
            </a:pPr>
            <a:r>
              <a:t>CORRECTNESS</a:t>
            </a:r>
          </a:p>
          <a:p>
            <a:pPr algn="ctr">
              <a:spcAft>
                <a:spcPts val="400"/>
              </a:spcAft>
              <a:defRPr sz="2800" b="1">
                <a:solidFill>
                  <a:srgbClr val="38BDF8"/>
                </a:solidFill>
                <a:latin typeface="Calibri"/>
              </a:defRPr>
            </a:pPr>
            <a:r>
              <a:t>87%</a:t>
            </a:r>
          </a:p>
        </p:txBody>
      </p:sp>
      <p:sp>
        <p:nvSpPr>
          <p:cNvPr id="85" name="Oval 84"/>
          <p:cNvSpPr/>
          <p:nvPr/>
        </p:nvSpPr>
        <p:spPr>
          <a:xfrm>
            <a:off x="22146768" y="17775936"/>
            <a:ext cx="329184" cy="329184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86" name="Connector 85"/>
          <p:cNvCxnSpPr/>
          <p:nvPr/>
        </p:nvCxnSpPr>
        <p:spPr>
          <a:xfrm flipV="1">
            <a:off x="22311360.0" y="19992380"/>
            <a:ext cx="3478584.0" cy="1130260"/>
          </a:xfrm>
          <a:prstGeom prst="line">
            <a:avLst/>
          </a:prstGeom>
          <a:ln w="12700">
            <a:solidFill>
              <a:srgbClr val="1E3A5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25114061" y="19400568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600" b="1">
                <a:solidFill>
                  <a:srgbClr val="A78BFA"/>
                </a:solidFill>
                <a:latin typeface="Calibri"/>
              </a:defRPr>
            </a:pPr>
            <a:r>
              <a:t>COMPLETENESS</a:t>
            </a:r>
          </a:p>
          <a:p>
            <a:pPr algn="ctr">
              <a:spcAft>
                <a:spcPts val="400"/>
              </a:spcAft>
              <a:defRPr sz="2800" b="1">
                <a:solidFill>
                  <a:srgbClr val="A78BFA"/>
                </a:solidFill>
                <a:latin typeface="Calibri"/>
              </a:defRPr>
            </a:pPr>
            <a:r>
              <a:t>82%</a:t>
            </a:r>
          </a:p>
        </p:txBody>
      </p:sp>
      <p:sp>
        <p:nvSpPr>
          <p:cNvPr id="88" name="Oval 87"/>
          <p:cNvSpPr/>
          <p:nvPr/>
        </p:nvSpPr>
        <p:spPr>
          <a:xfrm>
            <a:off x="24999207" y="20031235"/>
            <a:ext cx="329184" cy="329184"/>
          </a:xfrm>
          <a:prstGeom prst="ellipse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89" name="Connector 88"/>
          <p:cNvCxnSpPr/>
          <p:nvPr/>
        </p:nvCxnSpPr>
        <p:spPr>
          <a:xfrm>
            <a:off x="22311360.0" y="21122640"/>
            <a:ext cx="2149883.0" cy="2959060"/>
          </a:xfrm>
          <a:prstGeom prst="line">
            <a:avLst/>
          </a:prstGeom>
          <a:ln w="12700">
            <a:solidFill>
              <a:srgbClr val="1E3A5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3519620" y="24307752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600" b="1">
                <a:solidFill>
                  <a:srgbClr val="34D399"/>
                </a:solidFill>
                <a:latin typeface="Calibri"/>
              </a:defRPr>
            </a:pPr>
            <a:r>
              <a:t>QUALITY</a:t>
            </a:r>
          </a:p>
          <a:p>
            <a:pPr algn="ctr">
              <a:spcAft>
                <a:spcPts val="400"/>
              </a:spcAft>
              <a:defRPr sz="2800" b="1">
                <a:solidFill>
                  <a:srgbClr val="34D399"/>
                </a:solidFill>
                <a:latin typeface="Calibri"/>
              </a:defRPr>
            </a:pPr>
            <a:r>
              <a:t>85%</a:t>
            </a:r>
          </a:p>
        </p:txBody>
      </p:sp>
      <p:sp>
        <p:nvSpPr>
          <p:cNvPr id="91" name="Oval 90"/>
          <p:cNvSpPr/>
          <p:nvPr/>
        </p:nvSpPr>
        <p:spPr>
          <a:xfrm>
            <a:off x="23974168" y="23473249"/>
            <a:ext cx="329184" cy="329184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92" name="Connector 91"/>
          <p:cNvCxnSpPr/>
          <p:nvPr/>
        </p:nvCxnSpPr>
        <p:spPr>
          <a:xfrm flipH="1">
            <a:off x="20161477.0" y="21122640"/>
            <a:ext cx="2149883.0" cy="2959060"/>
          </a:xfrm>
          <a:prstGeom prst="line">
            <a:avLst/>
          </a:prstGeom>
          <a:ln w="12700">
            <a:solidFill>
              <a:srgbClr val="1E3A5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18359900" y="24307752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600" b="1">
                <a:solidFill>
                  <a:srgbClr val="FB923C"/>
                </a:solidFill>
                <a:latin typeface="Calibri"/>
              </a:defRPr>
            </a:pPr>
            <a:r>
              <a:t>EFFICIENCY</a:t>
            </a:r>
          </a:p>
          <a:p>
            <a:pPr algn="ctr">
              <a:spcAft>
                <a:spcPts val="400"/>
              </a:spcAft>
              <a:defRPr sz="2800" b="1">
                <a:solidFill>
                  <a:srgbClr val="FB923C"/>
                </a:solidFill>
                <a:latin typeface="Calibri"/>
              </a:defRPr>
            </a:pPr>
            <a:r>
              <a:t>78%</a:t>
            </a:r>
          </a:p>
        </p:txBody>
      </p:sp>
      <p:sp>
        <p:nvSpPr>
          <p:cNvPr id="94" name="Oval 93"/>
          <p:cNvSpPr/>
          <p:nvPr/>
        </p:nvSpPr>
        <p:spPr>
          <a:xfrm>
            <a:off x="20469859" y="23266115"/>
            <a:ext cx="329184" cy="329184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95" name="Connector 94"/>
          <p:cNvCxnSpPr/>
          <p:nvPr/>
        </p:nvCxnSpPr>
        <p:spPr>
          <a:xfrm flipH="1" flipV="1">
            <a:off x="18832776.0" y="19992380"/>
            <a:ext cx="3478584.0" cy="1130260"/>
          </a:xfrm>
          <a:prstGeom prst="line">
            <a:avLst/>
          </a:prstGeom>
          <a:ln w="12700">
            <a:solidFill>
              <a:srgbClr val="1E3A5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6765459" y="19400568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400"/>
              </a:spcAft>
              <a:defRPr sz="1600" b="1">
                <a:solidFill>
                  <a:srgbClr val="F472B6"/>
                </a:solidFill>
                <a:latin typeface="Calibri"/>
              </a:defRPr>
            </a:pPr>
            <a:r>
              <a:t>SAFETY</a:t>
            </a:r>
          </a:p>
          <a:p>
            <a:pPr algn="ctr">
              <a:spcAft>
                <a:spcPts val="400"/>
              </a:spcAft>
              <a:defRPr sz="2800" b="1">
                <a:solidFill>
                  <a:srgbClr val="F472B6"/>
                </a:solidFill>
                <a:latin typeface="Calibri"/>
              </a:defRPr>
            </a:pPr>
            <a:r>
              <a:t>91%</a:t>
            </a:r>
          </a:p>
        </p:txBody>
      </p:sp>
      <p:sp>
        <p:nvSpPr>
          <p:cNvPr id="97" name="Oval 96"/>
          <p:cNvSpPr/>
          <p:nvPr/>
        </p:nvSpPr>
        <p:spPr>
          <a:xfrm>
            <a:off x="18981257" y="19929511"/>
            <a:ext cx="329184" cy="329184"/>
          </a:xfrm>
          <a:prstGeom prst="ellipse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16459200" y="25767792"/>
            <a:ext cx="164592" cy="164592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16779240" y="256946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Meets specification</a:t>
            </a:r>
          </a:p>
        </p:txBody>
      </p:sp>
      <p:sp>
        <p:nvSpPr>
          <p:cNvPr id="100" name="Oval 99"/>
          <p:cNvSpPr/>
          <p:nvPr/>
        </p:nvSpPr>
        <p:spPr>
          <a:xfrm>
            <a:off x="22860000" y="25767792"/>
            <a:ext cx="164592" cy="164592"/>
          </a:xfrm>
          <a:prstGeom prst="ellipse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23180040" y="256946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All deliverables present</a:t>
            </a:r>
          </a:p>
        </p:txBody>
      </p:sp>
      <p:sp>
        <p:nvSpPr>
          <p:cNvPr id="102" name="Oval 101"/>
          <p:cNvSpPr/>
          <p:nvPr/>
        </p:nvSpPr>
        <p:spPr>
          <a:xfrm>
            <a:off x="16459200" y="26407872"/>
            <a:ext cx="164592" cy="164592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6779240" y="263347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Production-grade output</a:t>
            </a:r>
          </a:p>
        </p:txBody>
      </p:sp>
      <p:sp>
        <p:nvSpPr>
          <p:cNvPr id="104" name="Oval 103"/>
          <p:cNvSpPr/>
          <p:nvPr/>
        </p:nvSpPr>
        <p:spPr>
          <a:xfrm>
            <a:off x="22860000" y="26407872"/>
            <a:ext cx="164592" cy="164592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23180040" y="263347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Token &amp; tool economy</a:t>
            </a:r>
          </a:p>
        </p:txBody>
      </p:sp>
      <p:sp>
        <p:nvSpPr>
          <p:cNvPr id="106" name="Oval 105"/>
          <p:cNvSpPr/>
          <p:nvPr/>
        </p:nvSpPr>
        <p:spPr>
          <a:xfrm>
            <a:off x="16459200" y="27047952"/>
            <a:ext cx="164592" cy="164592"/>
          </a:xfrm>
          <a:prstGeom prst="ellipse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6779240" y="269748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4A3B8"/>
                </a:solidFill>
                <a:latin typeface="Calibri"/>
              </a:defRPr>
            </a:pPr>
            <a:r>
              <a:t>No leaks or destructive ops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29443680" y="15179040"/>
            <a:ext cx="13533120" cy="1261872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29992320" y="155448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06B6D4"/>
                </a:solidFill>
                <a:latin typeface="Calibri"/>
              </a:defRPr>
            </a:pPr>
            <a:r>
              <a:t>WHAT MAKES IT UNIQUE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29900880" y="16459200"/>
            <a:ext cx="1243584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29900880" y="16459200"/>
            <a:ext cx="73152" cy="2011680"/>
          </a:xfrm>
          <a:prstGeom prst="rect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Oval 111"/>
          <p:cNvSpPr/>
          <p:nvPr/>
        </p:nvSpPr>
        <p:spPr>
          <a:xfrm>
            <a:off x="30358080" y="16779240"/>
            <a:ext cx="1280160" cy="1280160"/>
          </a:xfrm>
          <a:prstGeom prst="ellipse">
            <a:avLst/>
          </a:prstGeom>
          <a:solidFill>
            <a:srgbClr val="0B252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30358080" y="16962120"/>
            <a:ext cx="1280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38BDF8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2004000" y="166878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Multi-Source Auto-Discovery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2004000" y="17373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No manual curation — crawls &amp;</a:t>
            </a:r>
            <a:br/>
            <a:r>
              <a:t>deduplicates across registries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29900880" y="18745200"/>
            <a:ext cx="1243584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9900880" y="18745200"/>
            <a:ext cx="73152" cy="2011680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30358080" y="19065240"/>
            <a:ext cx="1280160" cy="1280160"/>
          </a:xfrm>
          <a:prstGeom prst="ellipse">
            <a:avLst/>
          </a:prstGeom>
          <a:solidFill>
            <a:srgbClr val="211B2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30358080" y="19248120"/>
            <a:ext cx="1280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A78BFA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32004000" y="189738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Sandboxed Claude Code Eval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32004000" y="19659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Real isolated sessions with</a:t>
            </a:r>
            <a:br/>
            <a:r>
              <a:t>full tool-call capture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29900880" y="21031200"/>
            <a:ext cx="1243584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9900880" y="21031200"/>
            <a:ext cx="73152" cy="2011680"/>
          </a:xfrm>
          <a:prstGeom prst="rect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30358080" y="21351240"/>
            <a:ext cx="1280160" cy="1280160"/>
          </a:xfrm>
          <a:prstGeom prst="ellipse">
            <a:avLst/>
          </a:prstGeom>
          <a:solidFill>
            <a:srgbClr val="0A281E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30358080" y="21534120"/>
            <a:ext cx="1280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34D399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32004000" y="212598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Continuous Re-Evaluation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2004000" y="21945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Auto-retests as models improve</a:t>
            </a:r>
            <a:br/>
            <a:r>
              <a:t>— always fresh scores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29900880" y="23317200"/>
            <a:ext cx="1243584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29900880" y="23317200"/>
            <a:ext cx="73152" cy="201168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Oval 129"/>
          <p:cNvSpPr/>
          <p:nvPr/>
        </p:nvSpPr>
        <p:spPr>
          <a:xfrm>
            <a:off x="30358080" y="23637240"/>
            <a:ext cx="1280160" cy="1280160"/>
          </a:xfrm>
          <a:prstGeom prst="ellipse">
            <a:avLst/>
          </a:prstGeom>
          <a:solidFill>
            <a:srgbClr val="281D0C"/>
          </a:solidFill>
          <a:ln w="254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30358080" y="23820120"/>
            <a:ext cx="1280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B923C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32004000" y="235458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CDN-First &lt;2 min Publishing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32004000" y="24231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Vercel Blob push with instant</a:t>
            </a:r>
            <a:br/>
            <a:r>
              <a:t>search index updates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29900880" y="25603200"/>
            <a:ext cx="12435840" cy="2011680"/>
          </a:xfrm>
          <a:prstGeom prst="roundRect">
            <a:avLst>
              <a:gd name="adj" fmla="val 5000"/>
            </a:avLst>
          </a:prstGeom>
          <a:solidFill>
            <a:srgbClr val="0D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29900880" y="25603200"/>
            <a:ext cx="73152" cy="2011680"/>
          </a:xfrm>
          <a:prstGeom prst="rect">
            <a:avLst/>
          </a:prstGeom>
          <a:solidFill>
            <a:srgbClr val="F472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30358080" y="25923240"/>
            <a:ext cx="1280160" cy="1280160"/>
          </a:xfrm>
          <a:prstGeom prst="ellipse">
            <a:avLst/>
          </a:prstGeom>
          <a:solidFill>
            <a:srgbClr val="281624"/>
          </a:solidFill>
          <a:ln w="25400">
            <a:solidFill>
              <a:srgbClr val="F472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30358080" y="26106120"/>
            <a:ext cx="12801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472B6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32004000" y="25831800"/>
            <a:ext cx="9144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FFFFF"/>
                </a:solidFill>
                <a:latin typeface="Calibri"/>
              </a:defRPr>
            </a:pPr>
            <a:r>
              <a:t>Embed-Ready Partner Cards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32004000" y="2651760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94A3B8"/>
                </a:solidFill>
                <a:latin typeface="Calibri"/>
              </a:defRPr>
            </a:pPr>
            <a:r>
              <a:t>Drop-in integration for</a:t>
            </a:r>
            <a:br/>
            <a:r>
              <a:t>partner ecosystems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548640" y="28163520"/>
            <a:ext cx="42793920" cy="2011680"/>
          </a:xfrm>
          <a:prstGeom prst="roundRect">
            <a:avLst>
              <a:gd name="adj" fmla="val 5000"/>
            </a:avLst>
          </a:prstGeom>
          <a:solidFill>
            <a:srgbClr val="11182A"/>
          </a:solidFill>
          <a:ln w="12700">
            <a:solidFill>
              <a:srgbClr val="1E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1828800" y="28620720"/>
            <a:ext cx="1005840" cy="1005840"/>
          </a:xfrm>
          <a:prstGeom prst="ellipse">
            <a:avLst/>
          </a:prstGeom>
          <a:solidFill>
            <a:srgbClr val="38B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1828800" y="28712160"/>
            <a:ext cx="1005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alibri"/>
              </a:defRPr>
            </a:pPr>
            <a:r>
              <a:t>AC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108960" y="28575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Alex Chen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3108960" y="29169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64748B"/>
                </a:solidFill>
                <a:latin typeface="Calibri"/>
              </a:defRPr>
            </a:pPr>
            <a:r>
              <a:t>Pipeline Lead</a:t>
            </a:r>
          </a:p>
        </p:txBody>
      </p:sp>
      <p:sp>
        <p:nvSpPr>
          <p:cNvPr id="145" name="Oval 144"/>
          <p:cNvSpPr/>
          <p:nvPr/>
        </p:nvSpPr>
        <p:spPr>
          <a:xfrm>
            <a:off x="8229600" y="28620720"/>
            <a:ext cx="1005840" cy="1005840"/>
          </a:xfrm>
          <a:prstGeom prst="ellipse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229600" y="28712160"/>
            <a:ext cx="1005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alibri"/>
              </a:defRPr>
            </a:pPr>
            <a:r>
              <a:t>JP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9509760" y="28575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Jordan Park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9509760" y="29169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64748B"/>
                </a:solidFill>
                <a:latin typeface="Calibri"/>
              </a:defRPr>
            </a:pPr>
            <a:r>
              <a:t>Eval Framework</a:t>
            </a:r>
          </a:p>
        </p:txBody>
      </p:sp>
      <p:sp>
        <p:nvSpPr>
          <p:cNvPr id="149" name="Oval 148"/>
          <p:cNvSpPr/>
          <p:nvPr/>
        </p:nvSpPr>
        <p:spPr>
          <a:xfrm>
            <a:off x="14630400" y="28620720"/>
            <a:ext cx="1005840" cy="1005840"/>
          </a:xfrm>
          <a:prstGeom prst="ellipse">
            <a:avLst/>
          </a:prstGeom>
          <a:solidFill>
            <a:srgbClr val="34D3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14630400" y="28712160"/>
            <a:ext cx="10058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alibri"/>
              </a:defRPr>
            </a:pPr>
            <a:r>
              <a:t>SL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5910560" y="285750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Sam Liu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15910560" y="291693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64748B"/>
                </a:solidFill>
                <a:latin typeface="Calibri"/>
              </a:defRPr>
            </a:pPr>
            <a:r>
              <a:t>Frontend &amp; Publishing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32918400" y="2843784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800" b="1">
                <a:solidFill>
                  <a:srgbClr val="38BDF8"/>
                </a:solidFill>
                <a:latin typeface="Calibri"/>
              </a:defRPr>
            </a:pPr>
            <a:r>
              <a:t>doany.ai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32918400" y="2935224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400" b="0">
                <a:solidFill>
                  <a:srgbClr val="64748B"/>
                </a:solidFill>
                <a:latin typeface="Calibri"/>
              </a:defRPr>
            </a:pPr>
            <a:r>
              <a:t>Demo Day — April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