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charts/chart1.xml" ContentType="application/vnd.openxmlformats-officedocument.drawingml.chart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notesMasterIdLst>
    <p:notesMasterId r:id="rId8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Relationship Id="rId11" Type="http://schemas.openxmlformats.org/officeDocument/2006/relationships/theme" Target="theme/theme1.xml"/><Relationship Id="rId12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lineChart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Visit-&gt;Complete %</c:v>
                </c:pt>
              </c:strCache>
            </c:strRef>
          </c:tx>
          <c:spPr>
            <a:solidFill>
              <a:srgbClr val="4F8CC9"/>
            </a:solidFill>
            <a:ln w="25400" cap="flat">
              <a:solidFill>
                <a:srgbClr val="4F8CC9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4"/>
            <c:spPr>
              <a:solidFill>
                <a:srgbClr val="4F8CC9"/>
              </a:solidFill>
              <a:ln w="9525" cap="flat">
                <a:solidFill>
                  <a:srgbClr val="4F8CC9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Sheet1!$A$2:$A$22</c:f>
              <c:multiLvlStrCache>
                <c:ptCount val="21"/>
                <c:lvl>
                  <c:pt idx="0">
                    <c:v>3/23</c:v>
                  </c:pt>
                  <c:pt idx="1">
                    <c:v>3/24</c:v>
                  </c:pt>
                  <c:pt idx="2">
                    <c:v>3/25</c:v>
                  </c:pt>
                  <c:pt idx="3">
                    <c:v>3/26</c:v>
                  </c:pt>
                  <c:pt idx="4">
                    <c:v>3/27</c:v>
                  </c:pt>
                  <c:pt idx="5">
                    <c:v>3/28</c:v>
                  </c:pt>
                  <c:pt idx="6">
                    <c:v>3/29</c:v>
                  </c:pt>
                  <c:pt idx="7">
                    <c:v>3/30</c:v>
                  </c:pt>
                  <c:pt idx="8">
                    <c:v>3/31</c:v>
                  </c:pt>
                  <c:pt idx="9">
                    <c:v>4/1</c:v>
                  </c:pt>
                  <c:pt idx="10">
                    <c:v>4/2</c:v>
                  </c:pt>
                  <c:pt idx="11">
                    <c:v>4/3</c:v>
                  </c:pt>
                  <c:pt idx="12">
                    <c:v>4/4</c:v>
                  </c:pt>
                  <c:pt idx="13">
                    <c:v>4/5</c:v>
                  </c:pt>
                  <c:pt idx="14">
                    <c:v>4/6</c:v>
                  </c:pt>
                  <c:pt idx="15">
                    <c:v>4/7</c:v>
                  </c:pt>
                  <c:pt idx="16">
                    <c:v>4/8</c:v>
                  </c:pt>
                  <c:pt idx="17">
                    <c:v>4/9</c:v>
                  </c:pt>
                  <c:pt idx="18">
                    <c:v>4/10</c:v>
                  </c:pt>
                  <c:pt idx="19">
                    <c:v>4/11</c:v>
                  </c:pt>
                  <c:pt idx="20">
                    <c:v>4/12</c:v>
                  </c:pt>
                </c:lvl>
              </c:multiLvlStrCache>
            </c:multiLvlStrRef>
          </c:cat>
          <c:val>
            <c:numRef>
              <c:f>Sheet1!$B$2:$B$22</c:f>
              <c:numCache>
                <c:formatCode>General</c:formatCode>
                <c:ptCount val="21"/>
                <c:pt idx="0">
                  <c:v>5</c:v>
                </c:pt>
                <c:pt idx="1">
                  <c:v>5</c:v>
                </c:pt>
                <c:pt idx="2">
                  <c:v>4.8</c:v>
                </c:pt>
                <c:pt idx="3">
                  <c:v>5</c:v>
                </c:pt>
                <c:pt idx="4">
                  <c:v>4.9</c:v>
                </c:pt>
                <c:pt idx="5">
                  <c:v>4.7</c:v>
                </c:pt>
                <c:pt idx="6">
                  <c:v>4.7</c:v>
                </c:pt>
                <c:pt idx="7">
                  <c:v>3.6</c:v>
                </c:pt>
                <c:pt idx="8">
                  <c:v>3.3</c:v>
                </c:pt>
                <c:pt idx="9">
                  <c:v>3</c:v>
                </c:pt>
                <c:pt idx="10">
                  <c:v>3</c:v>
                </c:pt>
                <c:pt idx="11">
                  <c:v>2.9</c:v>
                </c:pt>
                <c:pt idx="12">
                  <c:v>3</c:v>
                </c:pt>
                <c:pt idx="13">
                  <c:v>3</c:v>
                </c:pt>
                <c:pt idx="14">
                  <c:v>4</c:v>
                </c:pt>
                <c:pt idx="15">
                  <c:v>4.2</c:v>
                </c:pt>
                <c:pt idx="16">
                  <c:v>4.5</c:v>
                </c:pt>
                <c:pt idx="17">
                  <c:v>4.5</c:v>
                </c:pt>
                <c:pt idx="18">
                  <c:v>4.6</c:v>
                </c:pt>
                <c:pt idx="19">
                  <c:v>4.5</c:v>
                </c:pt>
                <c:pt idx="20">
                  <c:v>4.5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Mobile Error %</c:v>
                </c:pt>
              </c:strCache>
            </c:strRef>
          </c:tx>
          <c:spPr>
            <a:solidFill>
              <a:srgbClr val="E07A5F"/>
            </a:solidFill>
            <a:ln w="25400" cap="flat">
              <a:solidFill>
                <a:srgbClr val="E07A5F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4"/>
            <c:spPr>
              <a:solidFill>
                <a:srgbClr val="E07A5F"/>
              </a:solidFill>
              <a:ln w="9525" cap="flat">
                <a:solidFill>
                  <a:srgbClr val="E07A5F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Sheet1!$A$2:$A$22</c:f>
              <c:multiLvlStrCache>
                <c:ptCount val="21"/>
                <c:lvl>
                  <c:pt idx="0">
                    <c:v>3/23</c:v>
                  </c:pt>
                  <c:pt idx="1">
                    <c:v>3/24</c:v>
                  </c:pt>
                  <c:pt idx="2">
                    <c:v>3/25</c:v>
                  </c:pt>
                  <c:pt idx="3">
                    <c:v>3/26</c:v>
                  </c:pt>
                  <c:pt idx="4">
                    <c:v>3/27</c:v>
                  </c:pt>
                  <c:pt idx="5">
                    <c:v>3/28</c:v>
                  </c:pt>
                  <c:pt idx="6">
                    <c:v>3/29</c:v>
                  </c:pt>
                  <c:pt idx="7">
                    <c:v>3/30</c:v>
                  </c:pt>
                  <c:pt idx="8">
                    <c:v>3/31</c:v>
                  </c:pt>
                  <c:pt idx="9">
                    <c:v>4/1</c:v>
                  </c:pt>
                  <c:pt idx="10">
                    <c:v>4/2</c:v>
                  </c:pt>
                  <c:pt idx="11">
                    <c:v>4/3</c:v>
                  </c:pt>
                  <c:pt idx="12">
                    <c:v>4/4</c:v>
                  </c:pt>
                  <c:pt idx="13">
                    <c:v>4/5</c:v>
                  </c:pt>
                  <c:pt idx="14">
                    <c:v>4/6</c:v>
                  </c:pt>
                  <c:pt idx="15">
                    <c:v>4/7</c:v>
                  </c:pt>
                  <c:pt idx="16">
                    <c:v>4/8</c:v>
                  </c:pt>
                  <c:pt idx="17">
                    <c:v>4/9</c:v>
                  </c:pt>
                  <c:pt idx="18">
                    <c:v>4/10</c:v>
                  </c:pt>
                  <c:pt idx="19">
                    <c:v>4/11</c:v>
                  </c:pt>
                  <c:pt idx="20">
                    <c:v>4/12</c:v>
                  </c:pt>
                </c:lvl>
              </c:multiLvlStrCache>
            </c:multiLvlStrRef>
          </c:cat>
          <c:val>
            <c:numRef>
              <c:f>Sheet1!$C$2:$C$22</c:f>
              <c:numCache>
                <c:formatCode>General</c:formatCode>
                <c:ptCount val="21"/>
                <c:pt idx="0">
                  <c:v>0.8</c:v>
                </c:pt>
                <c:pt idx="1">
                  <c:v>0.7</c:v>
                </c:pt>
                <c:pt idx="2">
                  <c:v>0.8</c:v>
                </c:pt>
                <c:pt idx="3">
                  <c:v>0.7</c:v>
                </c:pt>
                <c:pt idx="4">
                  <c:v>0.7</c:v>
                </c:pt>
                <c:pt idx="5">
                  <c:v>0.9</c:v>
                </c:pt>
                <c:pt idx="6">
                  <c:v>0.9</c:v>
                </c:pt>
                <c:pt idx="7">
                  <c:v>3.9</c:v>
                </c:pt>
                <c:pt idx="8">
                  <c:v>4.8</c:v>
                </c:pt>
                <c:pt idx="9">
                  <c:v>5.5</c:v>
                </c:pt>
                <c:pt idx="10">
                  <c:v>5.8</c:v>
                </c:pt>
                <c:pt idx="11">
                  <c:v>6.1</c:v>
                </c:pt>
                <c:pt idx="12">
                  <c:v>5.9</c:v>
                </c:pt>
                <c:pt idx="13">
                  <c:v>5.6</c:v>
                </c:pt>
                <c:pt idx="14">
                  <c:v>2.8</c:v>
                </c:pt>
                <c:pt idx="15">
                  <c:v>2.1</c:v>
                </c:pt>
                <c:pt idx="16">
                  <c:v>1.6</c:v>
                </c:pt>
                <c:pt idx="17">
                  <c:v>1.3</c:v>
                </c:pt>
                <c:pt idx="18">
                  <c:v>1.1</c:v>
                </c:pt>
                <c:pt idx="19">
                  <c:v>1</c:v>
                </c:pt>
                <c:pt idx="20">
                  <c:v>0.9</c:v>
                </c:pt>
              </c:numCache>
            </c:numRef>
          </c:val>
          <c:smooth val="0"/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marker val="1"/>
        <c:axId val="2094734554"/>
        <c:axId val="2094734552"/>
        <c:axId val="2094734556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800" b="0" i="0" u="none" strike="noStrike">
                <a:solidFill>
                  <a:srgbClr val="2E4A7D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8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2E4A7D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900">
              <a:solidFill>
                <a:srgbClr val="2E4A7D"/>
              </a:solidFill>
            </a:defRPr>
          </a:pPr>
          <a:endParaRPr lang="en-US"/>
        </a:p>
      </c:txPr>
    </c:legend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F2A44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4F8CC9"/>
          </a:solidFill>
          <a:ln/>
        </p:spPr>
      </p:sp>
      <p:sp>
        <p:nvSpPr>
          <p:cNvPr id="4" name="Text 2"/>
          <p:cNvSpPr/>
          <p:nvPr/>
        </p:nvSpPr>
        <p:spPr>
          <a:xfrm>
            <a:off x="640080" y="914400"/>
            <a:ext cx="530352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Signup Slowdown</a:t>
            </a:r>
            <a:endParaRPr lang="en-US" sz="4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&amp; Recovery Plan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640080" y="283464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D8E6F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Board Review  ·  April 14, 2026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640080" y="333756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F8C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Growth + Product + Platform Engineering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6217920" y="1280160"/>
            <a:ext cx="2468880" cy="2011680"/>
          </a:xfrm>
          <a:prstGeom prst="rect">
            <a:avLst/>
          </a:prstGeom>
          <a:solidFill>
            <a:srgbClr val="2E4A7D"/>
          </a:solidFill>
          <a:ln/>
        </p:spPr>
      </p:sp>
      <p:sp>
        <p:nvSpPr>
          <p:cNvPr id="8" name="Text 6"/>
          <p:cNvSpPr/>
          <p:nvPr/>
        </p:nvSpPr>
        <p:spPr>
          <a:xfrm>
            <a:off x="6217920" y="1371600"/>
            <a:ext cx="24688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–610</a:t>
            </a:r>
            <a:endParaRPr lang="en-US" sz="4800" dirty="0"/>
          </a:p>
        </p:txBody>
      </p:sp>
      <p:sp>
        <p:nvSpPr>
          <p:cNvPr id="9" name="Text 7"/>
          <p:cNvSpPr/>
          <p:nvPr/>
        </p:nvSpPr>
        <p:spPr>
          <a:xfrm>
            <a:off x="6217920" y="2286000"/>
            <a:ext cx="246888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D8E6F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lost signups</a:t>
            </a:r>
            <a:endParaRPr lang="en-US" sz="14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D8E6F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 30 – Apr 5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5F8FC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36576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F2A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Agenda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457200" y="1051560"/>
            <a:ext cx="8229600" cy="0"/>
          </a:xfrm>
          <a:prstGeom prst="line">
            <a:avLst/>
          </a:prstGeom>
          <a:noFill/>
          <a:ln w="25400">
            <a:solidFill>
              <a:srgbClr val="4F8CC9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137160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2E4A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371600" y="1371600"/>
            <a:ext cx="4572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F2A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Funnel Impact Snapshot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1371600" y="1755648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E4A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the data shows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640080" y="246888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2E4A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</a:t>
            </a:r>
            <a:endParaRPr lang="en-US" sz="2800" dirty="0"/>
          </a:p>
        </p:txBody>
      </p:sp>
      <p:sp>
        <p:nvSpPr>
          <p:cNvPr id="9" name="Text 7"/>
          <p:cNvSpPr/>
          <p:nvPr/>
        </p:nvSpPr>
        <p:spPr>
          <a:xfrm>
            <a:off x="1371600" y="2468880"/>
            <a:ext cx="4572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F2A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Root Causes &amp; Experiments</a:t>
            </a:r>
            <a:endParaRPr lang="en-US" sz="2000" dirty="0"/>
          </a:p>
        </p:txBody>
      </p:sp>
      <p:sp>
        <p:nvSpPr>
          <p:cNvPr id="10" name="Text 8"/>
          <p:cNvSpPr/>
          <p:nvPr/>
        </p:nvSpPr>
        <p:spPr>
          <a:xfrm>
            <a:off x="1371600" y="2852928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E4A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we found and tested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640080" y="356616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4F8C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</a:t>
            </a:r>
            <a:endParaRPr lang="en-US" sz="2800" dirty="0"/>
          </a:p>
        </p:txBody>
      </p:sp>
      <p:sp>
        <p:nvSpPr>
          <p:cNvPr id="12" name="Text 10"/>
          <p:cNvSpPr/>
          <p:nvPr/>
        </p:nvSpPr>
        <p:spPr>
          <a:xfrm>
            <a:off x="1371600" y="3566160"/>
            <a:ext cx="4572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F2A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Recovery Plan &amp; Asks</a:t>
            </a:r>
            <a:endParaRPr lang="en-US" sz="2000" dirty="0"/>
          </a:p>
        </p:txBody>
      </p:sp>
      <p:sp>
        <p:nvSpPr>
          <p:cNvPr id="13" name="Text 11"/>
          <p:cNvSpPr/>
          <p:nvPr/>
        </p:nvSpPr>
        <p:spPr>
          <a:xfrm>
            <a:off x="1371600" y="3950208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E4A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we need to decide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6217920" y="3611880"/>
            <a:ext cx="1737360" cy="457200"/>
          </a:xfrm>
          <a:prstGeom prst="rect">
            <a:avLst/>
          </a:prstGeom>
          <a:solidFill>
            <a:srgbClr val="4F8CC9"/>
          </a:solidFill>
          <a:ln/>
        </p:spPr>
      </p:sp>
      <p:sp>
        <p:nvSpPr>
          <p:cNvPr id="15" name="Text 13"/>
          <p:cNvSpPr/>
          <p:nvPr/>
        </p:nvSpPr>
        <p:spPr>
          <a:xfrm>
            <a:off x="6217920" y="3611880"/>
            <a:ext cx="1737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DECISION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8503920" y="466344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2E4A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5F8FC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32004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A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Visit-to-signup completion dropped 42% during the incident window, recovering to 92% of baseline by Apr 12.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457200" y="868680"/>
            <a:ext cx="8229600" cy="0"/>
          </a:xfrm>
          <a:prstGeom prst="line">
            <a:avLst/>
          </a:prstGeom>
          <a:noFill/>
          <a:ln w="19050">
            <a:solidFill>
              <a:srgbClr val="D8E6F5"/>
            </a:solidFill>
            <a:prstDash val="solid"/>
          </a:ln>
        </p:spPr>
      </p:sp>
      <p:graphicFrame>
        <p:nvGraphicFramePr>
          <p:cNvPr id="5" name="Chart 0" descr=""/>
          <p:cNvGraphicFramePr/>
          <p:nvPr/>
        </p:nvGraphicFramePr>
        <p:xfrm>
          <a:off x="457200" y="1005840"/>
          <a:ext cx="5669280" cy="292608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6" name="Shape 3"/>
          <p:cNvSpPr/>
          <p:nvPr/>
        </p:nvSpPr>
        <p:spPr>
          <a:xfrm>
            <a:off x="6400800" y="1097280"/>
            <a:ext cx="2377440" cy="822960"/>
          </a:xfrm>
          <a:prstGeom prst="rect">
            <a:avLst/>
          </a:prstGeom>
          <a:solidFill>
            <a:srgbClr val="D8E6F5"/>
          </a:solidFill>
          <a:ln/>
        </p:spPr>
      </p:sp>
      <p:sp>
        <p:nvSpPr>
          <p:cNvPr id="7" name="Text 4"/>
          <p:cNvSpPr/>
          <p:nvPr/>
        </p:nvSpPr>
        <p:spPr>
          <a:xfrm>
            <a:off x="6492240" y="1143000"/>
            <a:ext cx="21945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1F2A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-42%</a:t>
            </a:r>
            <a:endParaRPr lang="en-US" sz="2200" dirty="0"/>
          </a:p>
        </p:txBody>
      </p:sp>
      <p:sp>
        <p:nvSpPr>
          <p:cNvPr id="8" name="Text 5"/>
          <p:cNvSpPr/>
          <p:nvPr/>
        </p:nvSpPr>
        <p:spPr>
          <a:xfrm>
            <a:off x="6492240" y="1554480"/>
            <a:ext cx="21945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2E4A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conv rate WoW</a:t>
            </a:r>
            <a:endParaRPr lang="en-US" sz="1000" dirty="0"/>
          </a:p>
        </p:txBody>
      </p:sp>
      <p:sp>
        <p:nvSpPr>
          <p:cNvPr id="9" name="Shape 6"/>
          <p:cNvSpPr/>
          <p:nvPr/>
        </p:nvSpPr>
        <p:spPr>
          <a:xfrm>
            <a:off x="6400800" y="2057400"/>
            <a:ext cx="2377440" cy="822960"/>
          </a:xfrm>
          <a:prstGeom prst="rect">
            <a:avLst/>
          </a:prstGeom>
          <a:solidFill>
            <a:srgbClr val="D8E6F5"/>
          </a:solidFill>
          <a:ln/>
        </p:spPr>
      </p:sp>
      <p:sp>
        <p:nvSpPr>
          <p:cNvPr id="10" name="Text 7"/>
          <p:cNvSpPr/>
          <p:nvPr/>
        </p:nvSpPr>
        <p:spPr>
          <a:xfrm>
            <a:off x="6492240" y="2103120"/>
            <a:ext cx="21945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1F2A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-610</a:t>
            </a:r>
            <a:endParaRPr lang="en-US" sz="2200" dirty="0"/>
          </a:p>
        </p:txBody>
      </p:sp>
      <p:sp>
        <p:nvSpPr>
          <p:cNvPr id="11" name="Text 8"/>
          <p:cNvSpPr/>
          <p:nvPr/>
        </p:nvSpPr>
        <p:spPr>
          <a:xfrm>
            <a:off x="6492240" y="2514600"/>
            <a:ext cx="21945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2E4A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 30-Apr 5</a:t>
            </a:r>
            <a:endParaRPr lang="en-US" sz="1000" dirty="0"/>
          </a:p>
        </p:txBody>
      </p:sp>
      <p:sp>
        <p:nvSpPr>
          <p:cNvPr id="12" name="Shape 9"/>
          <p:cNvSpPr/>
          <p:nvPr/>
        </p:nvSpPr>
        <p:spPr>
          <a:xfrm>
            <a:off x="6400800" y="3017520"/>
            <a:ext cx="2377440" cy="822960"/>
          </a:xfrm>
          <a:prstGeom prst="rect">
            <a:avLst/>
          </a:prstGeom>
          <a:solidFill>
            <a:srgbClr val="D8E6F5"/>
          </a:solidFill>
          <a:ln/>
        </p:spPr>
      </p:sp>
      <p:sp>
        <p:nvSpPr>
          <p:cNvPr id="13" name="Text 10"/>
          <p:cNvSpPr/>
          <p:nvPr/>
        </p:nvSpPr>
        <p:spPr>
          <a:xfrm>
            <a:off x="6492240" y="3063240"/>
            <a:ext cx="21945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1F2A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$184k</a:t>
            </a:r>
            <a:endParaRPr lang="en-US" sz="2200" dirty="0"/>
          </a:p>
        </p:txBody>
      </p:sp>
      <p:sp>
        <p:nvSpPr>
          <p:cNvPr id="14" name="Text 11"/>
          <p:cNvSpPr/>
          <p:nvPr/>
        </p:nvSpPr>
        <p:spPr>
          <a:xfrm>
            <a:off x="6492240" y="3474720"/>
            <a:ext cx="21945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2E4A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if unresolved 30d</a:t>
            </a:r>
            <a:endParaRPr lang="en-US" sz="1000" dirty="0"/>
          </a:p>
        </p:txBody>
      </p:sp>
      <p:sp>
        <p:nvSpPr>
          <p:cNvPr id="15" name="Text 12"/>
          <p:cNvSpPr/>
          <p:nvPr/>
        </p:nvSpPr>
        <p:spPr>
          <a:xfrm>
            <a:off x="457200" y="448056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E4A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Source: signup_funnel_daily.csv  |  Mar 23 - Apr 12 2026</a:t>
            </a:r>
            <a:endParaRPr lang="en-US" sz="1000" dirty="0"/>
          </a:p>
        </p:txBody>
      </p:sp>
      <p:sp>
        <p:nvSpPr>
          <p:cNvPr id="16" name="Text 13"/>
          <p:cNvSpPr/>
          <p:nvPr/>
        </p:nvSpPr>
        <p:spPr>
          <a:xfrm>
            <a:off x="8503920" y="466344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2E4A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00" cy="5143500"/>
          </a:xfrm>
          <a:prstGeom prst="rect">
            <a:avLst/>
          </a:prstGeom>
          <a:solidFill>
            <a:srgbClr val="1F2A44"/>
          </a:solidFill>
          <a:ln/>
        </p:spPr>
      </p:sp>
      <p:sp>
        <p:nvSpPr>
          <p:cNvPr id="3" name="Shape 1"/>
          <p:cNvSpPr/>
          <p:nvPr/>
        </p:nvSpPr>
        <p:spPr>
          <a:xfrm>
            <a:off x="5486400" y="0"/>
            <a:ext cx="3657600" cy="5143500"/>
          </a:xfrm>
          <a:prstGeom prst="rect">
            <a:avLst/>
          </a:prstGeom>
          <a:solidFill>
            <a:srgbClr val="D8E6F5"/>
          </a:solidFill>
          <a:ln/>
        </p:spPr>
      </p:sp>
      <p:sp>
        <p:nvSpPr>
          <p:cNvPr id="4" name="Text 2"/>
          <p:cNvSpPr/>
          <p:nvPr/>
        </p:nvSpPr>
        <p:spPr>
          <a:xfrm>
            <a:off x="640080" y="1280160"/>
            <a:ext cx="4389120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Root Causes,</a:t>
            </a:r>
            <a:endParaRPr lang="en-US" sz="34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Experiments</a:t>
            </a:r>
            <a:endParaRPr lang="en-US" sz="34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&amp; Recovery Plan</a:t>
            </a:r>
            <a:endParaRPr lang="en-US" sz="3400" dirty="0"/>
          </a:p>
        </p:txBody>
      </p:sp>
      <p:sp>
        <p:nvSpPr>
          <p:cNvPr id="5" name="Text 3"/>
          <p:cNvSpPr/>
          <p:nvPr/>
        </p:nvSpPr>
        <p:spPr>
          <a:xfrm>
            <a:off x="640080" y="3566160"/>
            <a:ext cx="4389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4F8C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From diagnosis to action in 7 days.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5943600" y="1188720"/>
            <a:ext cx="164592" cy="164592"/>
          </a:xfrm>
          <a:prstGeom prst="ellipse">
            <a:avLst/>
          </a:prstGeom>
          <a:solidFill>
            <a:srgbClr val="4F8CC9"/>
          </a:solidFill>
          <a:ln/>
        </p:spPr>
      </p:sp>
      <p:sp>
        <p:nvSpPr>
          <p:cNvPr id="7" name="Shape 5"/>
          <p:cNvSpPr/>
          <p:nvPr/>
        </p:nvSpPr>
        <p:spPr>
          <a:xfrm>
            <a:off x="6025896" y="1371600"/>
            <a:ext cx="0" cy="640080"/>
          </a:xfrm>
          <a:prstGeom prst="line">
            <a:avLst/>
          </a:prstGeom>
          <a:noFill/>
          <a:ln w="19050">
            <a:solidFill>
              <a:srgbClr val="4F8CC9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309360" y="1078992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F2A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 30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309360" y="1325880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E4A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Incident detected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5943600" y="2103120"/>
            <a:ext cx="164592" cy="164592"/>
          </a:xfrm>
          <a:prstGeom prst="ellipse">
            <a:avLst/>
          </a:prstGeom>
          <a:solidFill>
            <a:srgbClr val="4F8CC9"/>
          </a:solidFill>
          <a:ln/>
        </p:spPr>
      </p:sp>
      <p:sp>
        <p:nvSpPr>
          <p:cNvPr id="11" name="Shape 9"/>
          <p:cNvSpPr/>
          <p:nvPr/>
        </p:nvSpPr>
        <p:spPr>
          <a:xfrm>
            <a:off x="6025896" y="2286000"/>
            <a:ext cx="0" cy="640080"/>
          </a:xfrm>
          <a:prstGeom prst="line">
            <a:avLst/>
          </a:prstGeom>
          <a:noFill/>
          <a:ln w="19050">
            <a:solidFill>
              <a:srgbClr val="4F8CC9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309360" y="1993392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F2A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Apr 6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6309360" y="2240280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E4A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Rollback deployed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5943600" y="3017520"/>
            <a:ext cx="164592" cy="164592"/>
          </a:xfrm>
          <a:prstGeom prst="ellipse">
            <a:avLst/>
          </a:prstGeom>
          <a:solidFill>
            <a:srgbClr val="4F8CC9"/>
          </a:solidFill>
          <a:ln/>
        </p:spPr>
      </p:sp>
      <p:sp>
        <p:nvSpPr>
          <p:cNvPr id="15" name="Shape 13"/>
          <p:cNvSpPr/>
          <p:nvPr/>
        </p:nvSpPr>
        <p:spPr>
          <a:xfrm>
            <a:off x="6025896" y="3200400"/>
            <a:ext cx="0" cy="640080"/>
          </a:xfrm>
          <a:prstGeom prst="line">
            <a:avLst/>
          </a:prstGeom>
          <a:noFill/>
          <a:ln w="19050">
            <a:solidFill>
              <a:srgbClr val="4F8CC9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309360" y="2907792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F2A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Apr 10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6309360" y="3154680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E4A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Conversion at 4.6%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5943600" y="3931920"/>
            <a:ext cx="164592" cy="164592"/>
          </a:xfrm>
          <a:prstGeom prst="ellipse">
            <a:avLst/>
          </a:prstGeom>
          <a:solidFill>
            <a:srgbClr val="2E4A7D"/>
          </a:solidFill>
          <a:ln/>
        </p:spPr>
      </p:sp>
      <p:sp>
        <p:nvSpPr>
          <p:cNvPr id="19" name="Text 17"/>
          <p:cNvSpPr/>
          <p:nvPr/>
        </p:nvSpPr>
        <p:spPr>
          <a:xfrm>
            <a:off x="6309360" y="3822192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F2A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Apr 20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6309360" y="4069080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E4A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Target: stabilize &gt;= 4.6%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8503920" y="466344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2E4A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5F8FC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A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Mobile form regression was the primary driver; four targeted fixes have recovered conversion to 92% of baseline.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457200" y="777240"/>
            <a:ext cx="8229600" cy="0"/>
          </a:xfrm>
          <a:prstGeom prst="line">
            <a:avLst/>
          </a:prstGeom>
          <a:noFill/>
          <a:ln w="19050">
            <a:solidFill>
              <a:srgbClr val="D8E6F5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914400"/>
            <a:ext cx="4114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E4A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Root Causes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457200" y="1371600"/>
            <a:ext cx="594360" cy="411480"/>
          </a:xfrm>
          <a:prstGeom prst="rect">
            <a:avLst/>
          </a:prstGeom>
          <a:solidFill>
            <a:srgbClr val="E07A5F"/>
          </a:solidFill>
          <a:ln/>
        </p:spPr>
      </p:sp>
      <p:sp>
        <p:nvSpPr>
          <p:cNvPr id="7" name="Text 5"/>
          <p:cNvSpPr/>
          <p:nvPr/>
        </p:nvSpPr>
        <p:spPr>
          <a:xfrm>
            <a:off x="457200" y="1371600"/>
            <a:ext cx="5943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HIGH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1143000" y="1353312"/>
            <a:ext cx="33832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F2A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Mobile form regression (web-2419)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1143000" y="1572768"/>
            <a:ext cx="33832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E4A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Error rate &lt;1% -&gt; 6%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457200" y="2057400"/>
            <a:ext cx="594360" cy="411480"/>
          </a:xfrm>
          <a:prstGeom prst="rect">
            <a:avLst/>
          </a:prstGeom>
          <a:solidFill>
            <a:srgbClr val="E8A838"/>
          </a:solidFill>
          <a:ln/>
        </p:spPr>
      </p:sp>
      <p:sp>
        <p:nvSpPr>
          <p:cNvPr id="11" name="Text 9"/>
          <p:cNvSpPr/>
          <p:nvPr/>
        </p:nvSpPr>
        <p:spPr>
          <a:xfrm>
            <a:off x="457200" y="2057400"/>
            <a:ext cx="5943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MED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1143000" y="2039112"/>
            <a:ext cx="33832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F2A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Identity API latency spike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1143000" y="2258568"/>
            <a:ext cx="33832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E4A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Page load 2.2s -&gt; 4.2s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57200" y="2743200"/>
            <a:ext cx="594360" cy="411480"/>
          </a:xfrm>
          <a:prstGeom prst="rect">
            <a:avLst/>
          </a:prstGeom>
          <a:solidFill>
            <a:srgbClr val="E8A838"/>
          </a:solidFill>
          <a:ln/>
        </p:spPr>
      </p:sp>
      <p:sp>
        <p:nvSpPr>
          <p:cNvPr id="15" name="Text 13"/>
          <p:cNvSpPr/>
          <p:nvPr/>
        </p:nvSpPr>
        <p:spPr>
          <a:xfrm>
            <a:off x="457200" y="2743200"/>
            <a:ext cx="5943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MED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1143000" y="2724912"/>
            <a:ext cx="33832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F2A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Welcome-email delivery delay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1143000" y="2944368"/>
            <a:ext cx="33832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E4A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Activation_7d -9%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4846320" y="914400"/>
            <a:ext cx="3931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E4A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Experiment Results</a:t>
            </a:r>
            <a:endParaRPr lang="en-US" sz="1600" dirty="0"/>
          </a:p>
        </p:txBody>
      </p:sp>
      <p:sp>
        <p:nvSpPr>
          <p:cNvPr id="19" name="Shape 17"/>
          <p:cNvSpPr/>
          <p:nvPr/>
        </p:nvSpPr>
        <p:spPr>
          <a:xfrm>
            <a:off x="4846320" y="1371600"/>
            <a:ext cx="3931920" cy="411480"/>
          </a:xfrm>
          <a:prstGeom prst="rect">
            <a:avLst/>
          </a:prstGeom>
          <a:solidFill>
            <a:srgbClr val="D8E6F5"/>
          </a:solidFill>
          <a:ln/>
        </p:spPr>
      </p:sp>
      <p:sp>
        <p:nvSpPr>
          <p:cNvPr id="20" name="Text 18"/>
          <p:cNvSpPr/>
          <p:nvPr/>
        </p:nvSpPr>
        <p:spPr>
          <a:xfrm>
            <a:off x="4937760" y="1371600"/>
            <a:ext cx="7315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4F8C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EXP-117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5669280" y="1371600"/>
            <a:ext cx="16459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F2A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Rollback mobile validator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7315200" y="1371600"/>
            <a:ext cx="822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E4A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Error 5.6-&gt;2.8%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8138160" y="1371600"/>
            <a:ext cx="5486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4F8C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KEEP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4846320" y="1874520"/>
            <a:ext cx="3931920" cy="411480"/>
          </a:xfrm>
          <a:prstGeom prst="rect">
            <a:avLst/>
          </a:prstGeom>
          <a:solidFill>
            <a:srgbClr val="F5F8FC"/>
          </a:solidFill>
          <a:ln/>
        </p:spPr>
      </p:sp>
      <p:sp>
        <p:nvSpPr>
          <p:cNvPr id="25" name="Text 23"/>
          <p:cNvSpPr/>
          <p:nvPr/>
        </p:nvSpPr>
        <p:spPr>
          <a:xfrm>
            <a:off x="4937760" y="1874520"/>
            <a:ext cx="7315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4F8C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EXP-118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5669280" y="1874520"/>
            <a:ext cx="16459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F2A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Async prefill + debounce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7315200" y="1874520"/>
            <a:ext cx="822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E4A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Completion +0.3pp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8138160" y="1874520"/>
            <a:ext cx="5486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4F8C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SHIP</a:t>
            </a:r>
            <a:endParaRPr lang="en-US" sz="900" dirty="0"/>
          </a:p>
        </p:txBody>
      </p:sp>
      <p:sp>
        <p:nvSpPr>
          <p:cNvPr id="29" name="Shape 27"/>
          <p:cNvSpPr/>
          <p:nvPr/>
        </p:nvSpPr>
        <p:spPr>
          <a:xfrm>
            <a:off x="4846320" y="2377440"/>
            <a:ext cx="3931920" cy="411480"/>
          </a:xfrm>
          <a:prstGeom prst="rect">
            <a:avLst/>
          </a:prstGeom>
          <a:solidFill>
            <a:srgbClr val="D8E6F5"/>
          </a:solidFill>
          <a:ln/>
        </p:spPr>
      </p:sp>
      <p:sp>
        <p:nvSpPr>
          <p:cNvPr id="30" name="Text 28"/>
          <p:cNvSpPr/>
          <p:nvPr/>
        </p:nvSpPr>
        <p:spPr>
          <a:xfrm>
            <a:off x="4937760" y="2377440"/>
            <a:ext cx="7315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4F8C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EXP-119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5669280" y="2377440"/>
            <a:ext cx="16459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F2A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Identity API fallback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7315200" y="2377440"/>
            <a:ext cx="822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E4A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p95 3.8-&gt;2.5s</a:t>
            </a:r>
            <a:endParaRPr lang="en-US" sz="900" dirty="0"/>
          </a:p>
        </p:txBody>
      </p:sp>
      <p:sp>
        <p:nvSpPr>
          <p:cNvPr id="33" name="Text 31"/>
          <p:cNvSpPr/>
          <p:nvPr/>
        </p:nvSpPr>
        <p:spPr>
          <a:xfrm>
            <a:off x="8138160" y="2377440"/>
            <a:ext cx="5486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4F8C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KEEP</a:t>
            </a:r>
            <a:endParaRPr lang="en-US" sz="900" dirty="0"/>
          </a:p>
        </p:txBody>
      </p:sp>
      <p:sp>
        <p:nvSpPr>
          <p:cNvPr id="34" name="Shape 32"/>
          <p:cNvSpPr/>
          <p:nvPr/>
        </p:nvSpPr>
        <p:spPr>
          <a:xfrm>
            <a:off x="4846320" y="2880360"/>
            <a:ext cx="3931920" cy="411480"/>
          </a:xfrm>
          <a:prstGeom prst="rect">
            <a:avLst/>
          </a:prstGeom>
          <a:solidFill>
            <a:srgbClr val="F5F8FC"/>
          </a:solidFill>
          <a:ln/>
        </p:spPr>
      </p:sp>
      <p:sp>
        <p:nvSpPr>
          <p:cNvPr id="35" name="Text 33"/>
          <p:cNvSpPr/>
          <p:nvPr/>
        </p:nvSpPr>
        <p:spPr>
          <a:xfrm>
            <a:off x="4937760" y="2880360"/>
            <a:ext cx="7315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4F8C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EXP-120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5669280" y="2880360"/>
            <a:ext cx="16459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F2A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Welcome-email retry</a:t>
            </a:r>
            <a:endParaRPr lang="en-US" sz="1000" dirty="0"/>
          </a:p>
        </p:txBody>
      </p:sp>
      <p:sp>
        <p:nvSpPr>
          <p:cNvPr id="37" name="Text 35"/>
          <p:cNvSpPr/>
          <p:nvPr/>
        </p:nvSpPr>
        <p:spPr>
          <a:xfrm>
            <a:off x="7315200" y="2880360"/>
            <a:ext cx="822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E4A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Activation +4.1%</a:t>
            </a:r>
            <a:endParaRPr lang="en-US" sz="900" dirty="0"/>
          </a:p>
        </p:txBody>
      </p:sp>
      <p:sp>
        <p:nvSpPr>
          <p:cNvPr id="38" name="Text 36"/>
          <p:cNvSpPr/>
          <p:nvPr/>
        </p:nvSpPr>
        <p:spPr>
          <a:xfrm>
            <a:off x="8138160" y="2880360"/>
            <a:ext cx="5486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4F8C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</a:t>
            </a:r>
            <a:endParaRPr lang="en-US" sz="900" dirty="0"/>
          </a:p>
        </p:txBody>
      </p:sp>
      <p:sp>
        <p:nvSpPr>
          <p:cNvPr id="39" name="Shape 37"/>
          <p:cNvSpPr/>
          <p:nvPr/>
        </p:nvSpPr>
        <p:spPr>
          <a:xfrm>
            <a:off x="457200" y="3611880"/>
            <a:ext cx="8229600" cy="0"/>
          </a:xfrm>
          <a:prstGeom prst="line">
            <a:avLst/>
          </a:prstGeom>
          <a:noFill/>
          <a:ln w="19050">
            <a:solidFill>
              <a:srgbClr val="D8E6F5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457200" y="370332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A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14-Day Recovery Plan</a:t>
            </a:r>
            <a:endParaRPr lang="en-US" sz="1400" dirty="0"/>
          </a:p>
        </p:txBody>
      </p:sp>
      <p:sp>
        <p:nvSpPr>
          <p:cNvPr id="41" name="Shape 39"/>
          <p:cNvSpPr/>
          <p:nvPr/>
        </p:nvSpPr>
        <p:spPr>
          <a:xfrm>
            <a:off x="457200" y="4069080"/>
            <a:ext cx="1920240" cy="777240"/>
          </a:xfrm>
          <a:prstGeom prst="rect">
            <a:avLst/>
          </a:prstGeom>
          <a:solidFill>
            <a:srgbClr val="D8E6F5"/>
          </a:solidFill>
          <a:ln/>
        </p:spPr>
      </p:sp>
      <p:sp>
        <p:nvSpPr>
          <p:cNvPr id="42" name="Text 40"/>
          <p:cNvSpPr/>
          <p:nvPr/>
        </p:nvSpPr>
        <p:spPr>
          <a:xfrm>
            <a:off x="530352" y="4096512"/>
            <a:ext cx="17373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F8C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Priya</a:t>
            </a:r>
            <a:endParaRPr lang="en-US" sz="1000" dirty="0"/>
          </a:p>
        </p:txBody>
      </p:sp>
      <p:sp>
        <p:nvSpPr>
          <p:cNvPr id="43" name="Text 41"/>
          <p:cNvSpPr/>
          <p:nvPr/>
        </p:nvSpPr>
        <p:spPr>
          <a:xfrm>
            <a:off x="530352" y="4297680"/>
            <a:ext cx="1737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F2A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Stabilize conv &gt;= 4.6% for 7d</a:t>
            </a:r>
            <a:endParaRPr lang="en-US" sz="900" dirty="0"/>
          </a:p>
        </p:txBody>
      </p:sp>
      <p:sp>
        <p:nvSpPr>
          <p:cNvPr id="44" name="Text 42"/>
          <p:cNvSpPr/>
          <p:nvPr/>
        </p:nvSpPr>
        <p:spPr>
          <a:xfrm>
            <a:off x="530352" y="4572000"/>
            <a:ext cx="17373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E4A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Apr 20</a:t>
            </a:r>
            <a:endParaRPr lang="en-US" sz="900" dirty="0"/>
          </a:p>
        </p:txBody>
      </p:sp>
      <p:sp>
        <p:nvSpPr>
          <p:cNvPr id="45" name="Shape 43"/>
          <p:cNvSpPr/>
          <p:nvPr/>
        </p:nvSpPr>
        <p:spPr>
          <a:xfrm>
            <a:off x="2560320" y="4069080"/>
            <a:ext cx="1920240" cy="777240"/>
          </a:xfrm>
          <a:prstGeom prst="rect">
            <a:avLst/>
          </a:prstGeom>
          <a:solidFill>
            <a:srgbClr val="D8E6F5"/>
          </a:solidFill>
          <a:ln/>
        </p:spPr>
      </p:sp>
      <p:sp>
        <p:nvSpPr>
          <p:cNvPr id="46" name="Text 44"/>
          <p:cNvSpPr/>
          <p:nvPr/>
        </p:nvSpPr>
        <p:spPr>
          <a:xfrm>
            <a:off x="2633472" y="4096512"/>
            <a:ext cx="17373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F8C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Leo</a:t>
            </a:r>
            <a:endParaRPr lang="en-US" sz="1000" dirty="0"/>
          </a:p>
        </p:txBody>
      </p:sp>
      <p:sp>
        <p:nvSpPr>
          <p:cNvPr id="47" name="Text 45"/>
          <p:cNvSpPr/>
          <p:nvPr/>
        </p:nvSpPr>
        <p:spPr>
          <a:xfrm>
            <a:off x="2633472" y="4297680"/>
            <a:ext cx="1737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F2A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Harden mobile path (err &lt;= 1.2%)</a:t>
            </a:r>
            <a:endParaRPr lang="en-US" sz="900" dirty="0"/>
          </a:p>
        </p:txBody>
      </p:sp>
      <p:sp>
        <p:nvSpPr>
          <p:cNvPr id="48" name="Text 46"/>
          <p:cNvSpPr/>
          <p:nvPr/>
        </p:nvSpPr>
        <p:spPr>
          <a:xfrm>
            <a:off x="2633472" y="4572000"/>
            <a:ext cx="17373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E4A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Apr 18</a:t>
            </a:r>
            <a:endParaRPr lang="en-US" sz="900" dirty="0"/>
          </a:p>
        </p:txBody>
      </p:sp>
      <p:sp>
        <p:nvSpPr>
          <p:cNvPr id="49" name="Shape 47"/>
          <p:cNvSpPr/>
          <p:nvPr/>
        </p:nvSpPr>
        <p:spPr>
          <a:xfrm>
            <a:off x="4663440" y="4069080"/>
            <a:ext cx="1920240" cy="777240"/>
          </a:xfrm>
          <a:prstGeom prst="rect">
            <a:avLst/>
          </a:prstGeom>
          <a:solidFill>
            <a:srgbClr val="D8E6F5"/>
          </a:solidFill>
          <a:ln/>
        </p:spPr>
      </p:sp>
      <p:sp>
        <p:nvSpPr>
          <p:cNvPr id="50" name="Text 48"/>
          <p:cNvSpPr/>
          <p:nvPr/>
        </p:nvSpPr>
        <p:spPr>
          <a:xfrm>
            <a:off x="4736592" y="4096512"/>
            <a:ext cx="17373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F8C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Marta</a:t>
            </a:r>
            <a:endParaRPr lang="en-US" sz="1000" dirty="0"/>
          </a:p>
        </p:txBody>
      </p:sp>
      <p:sp>
        <p:nvSpPr>
          <p:cNvPr id="51" name="Text 49"/>
          <p:cNvSpPr/>
          <p:nvPr/>
        </p:nvSpPr>
        <p:spPr>
          <a:xfrm>
            <a:off x="4736592" y="4297680"/>
            <a:ext cx="1737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F2A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Canary gate on conv dip &gt;10%</a:t>
            </a:r>
            <a:endParaRPr lang="en-US" sz="900" dirty="0"/>
          </a:p>
        </p:txBody>
      </p:sp>
      <p:sp>
        <p:nvSpPr>
          <p:cNvPr id="52" name="Text 50"/>
          <p:cNvSpPr/>
          <p:nvPr/>
        </p:nvSpPr>
        <p:spPr>
          <a:xfrm>
            <a:off x="4736592" y="4572000"/>
            <a:ext cx="17373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E4A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Apr 22</a:t>
            </a:r>
            <a:endParaRPr lang="en-US" sz="900" dirty="0"/>
          </a:p>
        </p:txBody>
      </p:sp>
      <p:sp>
        <p:nvSpPr>
          <p:cNvPr id="53" name="Shape 51"/>
          <p:cNvSpPr/>
          <p:nvPr/>
        </p:nvSpPr>
        <p:spPr>
          <a:xfrm>
            <a:off x="6766560" y="4069080"/>
            <a:ext cx="1920240" cy="777240"/>
          </a:xfrm>
          <a:prstGeom prst="rect">
            <a:avLst/>
          </a:prstGeom>
          <a:solidFill>
            <a:srgbClr val="D8E6F5"/>
          </a:solidFill>
          <a:ln/>
        </p:spPr>
      </p:sp>
      <p:sp>
        <p:nvSpPr>
          <p:cNvPr id="54" name="Text 52"/>
          <p:cNvSpPr/>
          <p:nvPr/>
        </p:nvSpPr>
        <p:spPr>
          <a:xfrm>
            <a:off x="6839712" y="4096512"/>
            <a:ext cx="17373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F8C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Sam</a:t>
            </a:r>
            <a:endParaRPr lang="en-US" sz="1000" dirty="0"/>
          </a:p>
        </p:txBody>
      </p:sp>
      <p:sp>
        <p:nvSpPr>
          <p:cNvPr id="55" name="Text 53"/>
          <p:cNvSpPr/>
          <p:nvPr/>
        </p:nvSpPr>
        <p:spPr>
          <a:xfrm>
            <a:off x="6839712" y="4297680"/>
            <a:ext cx="1737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F2A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Exec check-ins Tue/Fri -&gt; May 1</a:t>
            </a:r>
            <a:endParaRPr lang="en-US" sz="900" dirty="0"/>
          </a:p>
        </p:txBody>
      </p:sp>
      <p:sp>
        <p:nvSpPr>
          <p:cNvPr id="56" name="Text 54"/>
          <p:cNvSpPr/>
          <p:nvPr/>
        </p:nvSpPr>
        <p:spPr>
          <a:xfrm>
            <a:off x="6839712" y="4572000"/>
            <a:ext cx="17373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E4A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Ongoing</a:t>
            </a:r>
            <a:endParaRPr lang="en-US" sz="900" dirty="0"/>
          </a:p>
        </p:txBody>
      </p:sp>
      <p:sp>
        <p:nvSpPr>
          <p:cNvPr id="57" name="Text 55"/>
          <p:cNvSpPr/>
          <p:nvPr/>
        </p:nvSpPr>
        <p:spPr>
          <a:xfrm>
            <a:off x="8503920" y="466344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2E4A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5F8FC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32004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F2A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Recommendations &amp; Executive Asks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57200" y="914400"/>
            <a:ext cx="8229600" cy="0"/>
          </a:xfrm>
          <a:prstGeom prst="line">
            <a:avLst/>
          </a:prstGeom>
          <a:noFill/>
          <a:ln w="25400">
            <a:solidFill>
              <a:srgbClr val="4F8CC9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097280"/>
            <a:ext cx="3931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E4A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Situation Summary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457200" y="1618488"/>
            <a:ext cx="128016" cy="128016"/>
          </a:xfrm>
          <a:prstGeom prst="rect">
            <a:avLst/>
          </a:prstGeom>
          <a:solidFill>
            <a:srgbClr val="4F8CC9"/>
          </a:solidFill>
          <a:ln/>
        </p:spPr>
      </p:sp>
      <p:sp>
        <p:nvSpPr>
          <p:cNvPr id="7" name="Text 5"/>
          <p:cNvSpPr/>
          <p:nvPr/>
        </p:nvSpPr>
        <p:spPr>
          <a:xfrm>
            <a:off x="731520" y="1554480"/>
            <a:ext cx="3657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F2A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610 signups lost (-42% conversion) during Mar 30 - Apr 5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457200" y="2075688"/>
            <a:ext cx="128016" cy="128016"/>
          </a:xfrm>
          <a:prstGeom prst="rect">
            <a:avLst/>
          </a:prstGeom>
          <a:solidFill>
            <a:srgbClr val="4F8CC9"/>
          </a:solidFill>
          <a:ln/>
        </p:spPr>
      </p:sp>
      <p:sp>
        <p:nvSpPr>
          <p:cNvPr id="9" name="Text 7"/>
          <p:cNvSpPr/>
          <p:nvPr/>
        </p:nvSpPr>
        <p:spPr>
          <a:xfrm>
            <a:off x="731520" y="2011680"/>
            <a:ext cx="3657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F2A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Primary cause: mobile form regression in web-2419 deploy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57200" y="2532888"/>
            <a:ext cx="128016" cy="128016"/>
          </a:xfrm>
          <a:prstGeom prst="rect">
            <a:avLst/>
          </a:prstGeom>
          <a:solidFill>
            <a:srgbClr val="4F8CC9"/>
          </a:solidFill>
          <a:ln/>
        </p:spPr>
      </p:sp>
      <p:sp>
        <p:nvSpPr>
          <p:cNvPr id="11" name="Text 9"/>
          <p:cNvSpPr/>
          <p:nvPr/>
        </p:nvSpPr>
        <p:spPr>
          <a:xfrm>
            <a:off x="731520" y="2468880"/>
            <a:ext cx="3657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F2A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Four experiments deployed; conversion at 4.5% and climbing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57200" y="2990088"/>
            <a:ext cx="128016" cy="128016"/>
          </a:xfrm>
          <a:prstGeom prst="rect">
            <a:avLst/>
          </a:prstGeom>
          <a:solidFill>
            <a:srgbClr val="4F8CC9"/>
          </a:solidFill>
          <a:ln/>
        </p:spPr>
      </p:sp>
      <p:sp>
        <p:nvSpPr>
          <p:cNvPr id="13" name="Text 11"/>
          <p:cNvSpPr/>
          <p:nvPr/>
        </p:nvSpPr>
        <p:spPr>
          <a:xfrm>
            <a:off x="731520" y="2926080"/>
            <a:ext cx="3657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F2A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Estimated Q2 pipeline risk of $184k now materially reduced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4846320" y="1097280"/>
            <a:ext cx="3931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E4A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Asks for the Board</a:t>
            </a:r>
            <a:endParaRPr lang="en-US" sz="1500" dirty="0"/>
          </a:p>
        </p:txBody>
      </p:sp>
      <p:sp>
        <p:nvSpPr>
          <p:cNvPr id="15" name="Shape 13"/>
          <p:cNvSpPr/>
          <p:nvPr/>
        </p:nvSpPr>
        <p:spPr>
          <a:xfrm>
            <a:off x="4846320" y="1554480"/>
            <a:ext cx="3931920" cy="502920"/>
          </a:xfrm>
          <a:prstGeom prst="rect">
            <a:avLst/>
          </a:prstGeom>
          <a:solidFill>
            <a:srgbClr val="D8E6F5"/>
          </a:solidFill>
          <a:ln/>
        </p:spPr>
      </p:sp>
      <p:sp>
        <p:nvSpPr>
          <p:cNvPr id="16" name="Shape 14"/>
          <p:cNvSpPr/>
          <p:nvPr/>
        </p:nvSpPr>
        <p:spPr>
          <a:xfrm>
            <a:off x="4983480" y="1645920"/>
            <a:ext cx="320040" cy="320040"/>
          </a:xfrm>
          <a:prstGeom prst="ellipse">
            <a:avLst/>
          </a:prstGeom>
          <a:solidFill>
            <a:srgbClr val="4F8CC9"/>
          </a:solidFill>
          <a:ln/>
        </p:spPr>
      </p:sp>
      <p:sp>
        <p:nvSpPr>
          <p:cNvPr id="17" name="Text 15"/>
          <p:cNvSpPr/>
          <p:nvPr/>
        </p:nvSpPr>
        <p:spPr>
          <a:xfrm>
            <a:off x="4983480" y="164592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5440680" y="1554480"/>
            <a:ext cx="3200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F2A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Approve 2-week on-call support for Growth Engineering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846320" y="2194560"/>
            <a:ext cx="3931920" cy="502920"/>
          </a:xfrm>
          <a:prstGeom prst="rect">
            <a:avLst/>
          </a:prstGeom>
          <a:solidFill>
            <a:srgbClr val="D8E6F5"/>
          </a:solidFill>
          <a:ln/>
        </p:spPr>
      </p:sp>
      <p:sp>
        <p:nvSpPr>
          <p:cNvPr id="20" name="Shape 18"/>
          <p:cNvSpPr/>
          <p:nvPr/>
        </p:nvSpPr>
        <p:spPr>
          <a:xfrm>
            <a:off x="4983480" y="2286000"/>
            <a:ext cx="320040" cy="320040"/>
          </a:xfrm>
          <a:prstGeom prst="ellipse">
            <a:avLst/>
          </a:prstGeom>
          <a:solidFill>
            <a:srgbClr val="4F8CC9"/>
          </a:solidFill>
          <a:ln/>
        </p:spPr>
      </p:sp>
      <p:sp>
        <p:nvSpPr>
          <p:cNvPr id="21" name="Text 19"/>
          <p:cNvSpPr/>
          <p:nvPr/>
        </p:nvSpPr>
        <p:spPr>
          <a:xfrm>
            <a:off x="4983480" y="228600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5440680" y="2194560"/>
            <a:ext cx="3200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F2A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Approve 1 QA automation contractor for mobile funnel tests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4846320" y="2834640"/>
            <a:ext cx="3931920" cy="502920"/>
          </a:xfrm>
          <a:prstGeom prst="rect">
            <a:avLst/>
          </a:prstGeom>
          <a:solidFill>
            <a:srgbClr val="D8E6F5"/>
          </a:solidFill>
          <a:ln/>
        </p:spPr>
      </p:sp>
      <p:sp>
        <p:nvSpPr>
          <p:cNvPr id="24" name="Shape 22"/>
          <p:cNvSpPr/>
          <p:nvPr/>
        </p:nvSpPr>
        <p:spPr>
          <a:xfrm>
            <a:off x="4983480" y="2926080"/>
            <a:ext cx="320040" cy="320040"/>
          </a:xfrm>
          <a:prstGeom prst="ellipse">
            <a:avLst/>
          </a:prstGeom>
          <a:solidFill>
            <a:srgbClr val="4F8CC9"/>
          </a:solidFill>
          <a:ln/>
        </p:spPr>
      </p:sp>
      <p:sp>
        <p:nvSpPr>
          <p:cNvPr id="25" name="Text 23"/>
          <p:cNvSpPr/>
          <p:nvPr/>
        </p:nvSpPr>
        <p:spPr>
          <a:xfrm>
            <a:off x="4983480" y="292608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5440680" y="2834640"/>
            <a:ext cx="3200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F2A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Hold paid acquisition spend flat until conversion floor is stable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457200" y="3931920"/>
            <a:ext cx="8229600" cy="822960"/>
          </a:xfrm>
          <a:prstGeom prst="rect">
            <a:avLst/>
          </a:prstGeom>
          <a:solidFill>
            <a:srgbClr val="1F2A44"/>
          </a:solidFill>
          <a:ln/>
        </p:spPr>
      </p:sp>
      <p:sp>
        <p:nvSpPr>
          <p:cNvPr id="28" name="Text 26"/>
          <p:cNvSpPr/>
          <p:nvPr/>
        </p:nvSpPr>
        <p:spPr>
          <a:xfrm>
            <a:off x="640080" y="3977640"/>
            <a:ext cx="78638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Next Check-in: Tuesday Apr 21  |  Success KPI: Visit-&gt;Complete &gt;= 4.6% for 7 consecutive days  |  Weekly signups back to pre-incident baseline (+2% buffer)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8503920" y="466344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2026-04-14T09:50:14Z</dcterms:created>
  <dcterms:modified xsi:type="dcterms:W3CDTF">2026-04-14T09:50:14Z</dcterms:modified>
</cp:coreProperties>
</file>