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B2A4A"/>
                </a:solidFill>
                <a:latin typeface="Inter"/>
              </a:defRPr>
            </a:pPr>
            <a:r>
              <a:rPr sz="1400" b="0" i="0" u="none" strike="noStrike">
                <a:solidFill>
                  <a:srgbClr val="1B2A4A"/>
                </a:solidFill>
                <a:latin typeface="Inter"/>
              </a:rPr>
              <a:t>Quarterly Revenue ($M)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Subscription</c:v>
                </c:pt>
              </c:strCache>
            </c:strRef>
          </c:tx>
          <c:spPr>
            <a:solidFill>
              <a:srgbClr val="3B82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Q1'25</c:v>
                  </c:pt>
                  <c:pt idx="1">
                    <c:v>Q2'25</c:v>
                  </c:pt>
                  <c:pt idx="2">
                    <c:v>Q3'25</c:v>
                  </c:pt>
                  <c:pt idx="3">
                    <c:v>Q4'25</c:v>
                  </c:pt>
                  <c:pt idx="4">
                    <c:v>Q1'26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7.8</c:v>
                </c:pt>
                <c:pt idx="1">
                  <c:v>8.5</c:v>
                </c:pt>
                <c:pt idx="2">
                  <c:v>9.4</c:v>
                </c:pt>
                <c:pt idx="3">
                  <c:v>10.6</c:v>
                </c:pt>
                <c:pt idx="4">
                  <c:v>12.1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Services</c:v>
                </c:pt>
              </c:strCache>
            </c:strRef>
          </c:tx>
          <c:spPr>
            <a:solidFill>
              <a:srgbClr val="F59E0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Q1'25</c:v>
                  </c:pt>
                  <c:pt idx="1">
                    <c:v>Q2'25</c:v>
                  </c:pt>
                  <c:pt idx="2">
                    <c:v>Q3'25</c:v>
                  </c:pt>
                  <c:pt idx="3">
                    <c:v>Q4'25</c:v>
                  </c:pt>
                  <c:pt idx="4">
                    <c:v>Q1'26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2.5</c:v>
                </c:pt>
                <c:pt idx="1">
                  <c:v>2.3</c:v>
                </c:pt>
                <c:pt idx="2">
                  <c:v>2.1</c:v>
                </c:pt>
                <c:pt idx="3">
                  <c:v>2</c:v>
                </c:pt>
                <c:pt idx="4">
                  <c:v>2.1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5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280"/>
                </a:solidFill>
                <a:latin typeface="Inter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6"/>
          <c:min val="0"/>
        </c:scaling>
        <c:delete val="0"/>
        <c:axPos val="l"/>
        <c:majorGridlines>
          <c:spPr>
            <a:ln w="635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280"/>
                </a:solidFill>
                <a:latin typeface="Inter"/>
              </a:defRPr>
            </a:pPr>
            <a:endParaRPr lang="en-US"/>
          </a:p>
        </c:txPr>
        <c:crossAx val="2094734554"/>
        <c:crosses val="autoZero"/>
        <c:crossBetween val="between"/>
        <c:majorUnit val="4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latin typeface="Inter"/>
              <a:cs typeface="Inter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B2A4A"/>
                </a:solidFill>
                <a:latin typeface="Inter"/>
              </a:defRPr>
            </a:pPr>
            <a:r>
              <a:rPr sz="1400" b="0" i="0" u="none" strike="noStrike">
                <a:solidFill>
                  <a:srgbClr val="1B2A4A"/>
                </a:solidFill>
                <a:latin typeface="Inter"/>
              </a:rPr>
              <a:t>Monthly Recurring Revenue ($M)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MRR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8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Oct</c:v>
                  </c:pt>
                  <c:pt idx="1">
                    <c:v>Nov</c:v>
                  </c:pt>
                  <c:pt idx="2">
                    <c:v>Dec</c:v>
                  </c:pt>
                  <c:pt idx="3">
                    <c:v>Jan</c:v>
                  </c:pt>
                  <c:pt idx="4">
                    <c:v>Feb</c:v>
                  </c:pt>
                  <c:pt idx="5">
                    <c:v>Mar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3.2</c:v>
                </c:pt>
                <c:pt idx="1">
                  <c:v>3.4</c:v>
                </c:pt>
                <c:pt idx="2">
                  <c:v>3.6</c:v>
                </c:pt>
                <c:pt idx="3">
                  <c:v>3.9</c:v>
                </c:pt>
                <c:pt idx="4">
                  <c:v>4.2</c:v>
                </c:pt>
                <c:pt idx="5">
                  <c:v>4.7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280"/>
                </a:solidFill>
                <a:latin typeface="Inter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6"/>
          <c:min val="0"/>
        </c:scaling>
        <c:delete val="0"/>
        <c:axPos val="l"/>
        <c:majorGridlines>
          <c:spPr>
            <a:ln w="635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280"/>
                </a:solidFill>
                <a:latin typeface="Inter"/>
              </a:defRPr>
            </a:pPr>
            <a:endParaRPr lang="en-US"/>
          </a:p>
        </c:txPr>
        <c:crossAx val="209473455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everyone to our Q1 board update. We’ll cover financial performance, product milestones, GTM traction, and our strategic priorities for the rest of the 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highlights: revenue beat plan by 8%, enterprise customer count grew faster than expected driven by the healthcare vertical, and gross retention ticked up after the customer success team restructure in Q4.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Subscription revenue is now 85% of total, up from 76% a year ago. Services intentionally held flat as we shift to partner-led implementation. OpEx came in under plan mainly from deferred hiring in the platform team — two senior roles filled in April instead of March.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Agentic workflows drove the largest single-feature adoption spike we’ve ever seen. Real-time analytics beta feedback has been strong — the main request is saved-view sharing, which ships in the May release. SOC 2 Type II was a top blocker for three pipeline deals that are now moving forward.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MRR grew 47% over the trailing six months. Meridian is our first eight-figure TCV deal when including the 5-year commitment. The partner channel contributed 18% of Q1 pipeline, up from essentially zero in Q4. We expect partner-sourced pipeline to reach 30% by year-end.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incremental budget request is driven by timing — healthcare procurement cycles start in July, and we need reps ramped by then. If approved, we project an additional $4M in pipeline entering Q3. We’re happy to discuss trade-offs if the board prefers to hold the line on spend.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NEXUS AI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1127455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Q1 2026 Board Update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457200" y="338328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3B82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Nexus AI, Inc.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3931920"/>
            <a:ext cx="1127455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April 13, 2026  ·  Confidential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1127455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Executive Summary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636264" cy="2011680"/>
          </a:xfrm>
          <a:prstGeom prst="rect">
            <a:avLst>
              <a:gd name="adj" fmla="val 3636"/>
            </a:avLst>
          </a:prstGeom>
          <a:solidFill>
            <a:srgbClr val="F3F4F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188720"/>
            <a:ext cx="363626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$14.2M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363626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Q1 Revenue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363626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↑ 38% YoY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276344" y="1005840"/>
            <a:ext cx="3636264" cy="2011680"/>
          </a:xfrm>
          <a:prstGeom prst="rect">
            <a:avLst>
              <a:gd name="adj" fmla="val 3636"/>
            </a:avLst>
          </a:prstGeom>
          <a:solidFill>
            <a:srgbClr val="F3F4F6"/>
          </a:solidFill>
          <a:ln/>
        </p:spPr>
      </p:sp>
      <p:sp>
        <p:nvSpPr>
          <p:cNvPr id="9" name="Text 7"/>
          <p:cNvSpPr/>
          <p:nvPr/>
        </p:nvSpPr>
        <p:spPr>
          <a:xfrm>
            <a:off x="4276344" y="1188720"/>
            <a:ext cx="363626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2,840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4276344" y="1920240"/>
            <a:ext cx="363626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Enterprise Customers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276344" y="2331720"/>
            <a:ext cx="363626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↑ 22% QoQ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095488" y="1005840"/>
            <a:ext cx="3636264" cy="2011680"/>
          </a:xfrm>
          <a:prstGeom prst="rect">
            <a:avLst>
              <a:gd name="adj" fmla="val 3636"/>
            </a:avLst>
          </a:prstGeom>
          <a:solidFill>
            <a:srgbClr val="F3F4F6"/>
          </a:solidFill>
          <a:ln/>
        </p:spPr>
      </p:sp>
      <p:sp>
        <p:nvSpPr>
          <p:cNvPr id="13" name="Text 11"/>
          <p:cNvSpPr/>
          <p:nvPr/>
        </p:nvSpPr>
        <p:spPr>
          <a:xfrm>
            <a:off x="8095488" y="1188720"/>
            <a:ext cx="363626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94.1%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8095488" y="1920240"/>
            <a:ext cx="363626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Gross Retention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095488" y="2331720"/>
            <a:ext cx="363626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↑ 1.3pp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57200" y="3291840"/>
            <a:ext cx="11274552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Q1 exceeded plan on revenue and net-new logos. Gross margin improved to 72% as inference costs declined. We closed our Series C at $180M post-money, giving us 30+ months of runway at current burn.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1127455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Financial Performance</a:t>
            </a:r>
            <a:endParaRPr lang="en-US" sz="2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05840"/>
          <a:ext cx="5486400" cy="5394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005840"/>
            <a:ext cx="55138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Q1 Financial Summary</a:t>
            </a:r>
            <a:endParaRPr lang="en-US" sz="1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17920" y="1508760"/>
          <a:ext cx="5513832" cy="914400"/>
        </p:xfrm>
        <a:graphic>
          <a:graphicData uri="http://schemas.openxmlformats.org/drawingml/2006/table">
            <a:tbl>
              <a:tblPr/>
              <a:tblGrid>
                <a:gridCol w="1764426"/>
                <a:gridCol w="1268181"/>
                <a:gridCol w="1213043"/>
                <a:gridCol w="1268181"/>
              </a:tblGrid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Metric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Q1 Actual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Q1 Plan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Variance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Revenue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$14.2M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$13.1M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+8.4%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Gross Margin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72.0%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69.5%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+2.5pp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OpEx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$9.8M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$10.1M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–3.0%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Net Burn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$3.6M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$4.2M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–14.3%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1127455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Product &amp; Engineering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636264" cy="2377440"/>
          </a:xfrm>
          <a:prstGeom prst="rect">
            <a:avLst>
              <a:gd name="adj" fmla="val 3077"/>
            </a:avLst>
          </a:prstGeom>
          <a:solidFill>
            <a:srgbClr val="F3F4F6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143000"/>
            <a:ext cx="327050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Agentic Workflows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600200"/>
            <a:ext cx="327050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Shipped multi-step agent orchestration. 340 enterprise accounts activated in first 3 weeks.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0080" y="2880360"/>
            <a:ext cx="1097280" cy="292608"/>
          </a:xfrm>
          <a:prstGeom prst="roundRect">
            <a:avLst>
              <a:gd name="adj" fmla="val 12500"/>
            </a:avLst>
          </a:prstGeom>
          <a:solidFill>
            <a:srgbClr val="10B981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880360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Shipped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276344" y="1005840"/>
            <a:ext cx="3636264" cy="2377440"/>
          </a:xfrm>
          <a:prstGeom prst="rect">
            <a:avLst>
              <a:gd name="adj" fmla="val 3077"/>
            </a:avLst>
          </a:prstGeom>
          <a:solidFill>
            <a:srgbClr val="F3F4F6"/>
          </a:solidFill>
          <a:ln/>
        </p:spPr>
      </p:sp>
      <p:sp>
        <p:nvSpPr>
          <p:cNvPr id="10" name="Text 8"/>
          <p:cNvSpPr/>
          <p:nvPr/>
        </p:nvSpPr>
        <p:spPr>
          <a:xfrm>
            <a:off x="4459224" y="1143000"/>
            <a:ext cx="327050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Real-Time Analytics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459224" y="1600200"/>
            <a:ext cx="327050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Sub-200ms dashboard refresh on datasets up to 50M rows. Beta with 12 design partners.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459224" y="2880360"/>
            <a:ext cx="1097280" cy="292608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/>
        </p:spPr>
      </p:sp>
      <p:sp>
        <p:nvSpPr>
          <p:cNvPr id="13" name="Text 11"/>
          <p:cNvSpPr/>
          <p:nvPr/>
        </p:nvSpPr>
        <p:spPr>
          <a:xfrm>
            <a:off x="4459224" y="2880360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Beta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095488" y="1005840"/>
            <a:ext cx="3636264" cy="2377440"/>
          </a:xfrm>
          <a:prstGeom prst="rect">
            <a:avLst>
              <a:gd name="adj" fmla="val 3077"/>
            </a:avLst>
          </a:prstGeom>
          <a:solidFill>
            <a:srgbClr val="F3F4F6"/>
          </a:solidFill>
          <a:ln/>
        </p:spPr>
      </p:sp>
      <p:sp>
        <p:nvSpPr>
          <p:cNvPr id="15" name="Text 13"/>
          <p:cNvSpPr/>
          <p:nvPr/>
        </p:nvSpPr>
        <p:spPr>
          <a:xfrm>
            <a:off x="8278368" y="1143000"/>
            <a:ext cx="327050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SOC 2 Type II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278368" y="1600200"/>
            <a:ext cx="327050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 completed March 28. Report available for customer distribution.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278368" y="2880360"/>
            <a:ext cx="1097280" cy="292608"/>
          </a:xfrm>
          <a:prstGeom prst="roundRect">
            <a:avLst>
              <a:gd name="adj" fmla="val 12500"/>
            </a:avLst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8278368" y="2880360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Complete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3703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Roadmap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7200" y="4160520"/>
            <a:ext cx="11274552" cy="109728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1" name="Shape 19"/>
          <p:cNvSpPr/>
          <p:nvPr/>
        </p:nvSpPr>
        <p:spPr>
          <a:xfrm>
            <a:off x="457200" y="4160520"/>
            <a:ext cx="3674882" cy="109728"/>
          </a:xfrm>
          <a:prstGeom prst="rect">
            <a:avLst>
              <a:gd name="adj" fmla="val 25000"/>
            </a:avLst>
          </a:prstGeom>
          <a:solidFill>
            <a:srgbClr val="3B82F6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3840480"/>
            <a:ext cx="3720602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Q2 2026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4343400"/>
            <a:ext cx="3720602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Marketplace Launch  ·  EU Data Residency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177802" y="4160520"/>
            <a:ext cx="3674882" cy="109728"/>
          </a:xfrm>
          <a:prstGeom prst="rect">
            <a:avLst>
              <a:gd name="adj" fmla="val 25000"/>
            </a:avLst>
          </a:prstGeom>
          <a:solidFill>
            <a:srgbClr val="3B82F6"/>
          </a:solidFill>
          <a:ln/>
        </p:spPr>
      </p:sp>
      <p:sp>
        <p:nvSpPr>
          <p:cNvPr id="25" name="Text 23"/>
          <p:cNvSpPr/>
          <p:nvPr/>
        </p:nvSpPr>
        <p:spPr>
          <a:xfrm>
            <a:off x="4177802" y="3840480"/>
            <a:ext cx="3720602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Q3 2026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177802" y="4343400"/>
            <a:ext cx="3720602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On-Prem Connector v2  ·  FedRAMP Moderate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7898404" y="4160520"/>
            <a:ext cx="3787628" cy="109728"/>
          </a:xfrm>
          <a:prstGeom prst="rect">
            <a:avLst>
              <a:gd name="adj" fmla="val 25000"/>
            </a:avLst>
          </a:prstGeom>
          <a:solidFill>
            <a:srgbClr val="3B82F6"/>
          </a:solidFill>
          <a:ln/>
        </p:spPr>
      </p:sp>
      <p:sp>
        <p:nvSpPr>
          <p:cNvPr id="28" name="Text 26"/>
          <p:cNvSpPr/>
          <p:nvPr/>
        </p:nvSpPr>
        <p:spPr>
          <a:xfrm>
            <a:off x="7898404" y="3840480"/>
            <a:ext cx="3833348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Q4 2026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898404" y="4343400"/>
            <a:ext cx="3833348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Multi-model Router GA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1127455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Go-to-Market &amp; Growth</a:t>
            </a:r>
            <a:endParaRPr lang="en-US" sz="2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05840"/>
          <a:ext cx="5486400" cy="5394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005840"/>
            <a:ext cx="55138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Key Wins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217920" y="1508760"/>
            <a:ext cx="5513832" cy="4892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Signed Meridian Health System — $1.8M ACV, largest deal to date</a:t>
            </a:r>
            <a:endParaRPr lang="en-US" sz="1200" dirty="0"/>
          </a:p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Expanded Acme Corp from 200 to 1,400 seats (+$620K ARR)</a:t>
            </a:r>
            <a:endParaRPr lang="en-US" sz="1200" dirty="0"/>
          </a:p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Launched partner channel with 3 GSI integrators (Deloitte, Accenture, Wipro)</a:t>
            </a:r>
            <a:endParaRPr lang="en-US" sz="1200" dirty="0"/>
          </a:p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Sales cycle shortened from 94 to 71 days avg. for mid-market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1127455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Strategic Priorities &amp; Board Ask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6858000" cy="5394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1.  Scale GTM: Hire 8 AEs and 2 SEs by end of Q2 to capture healthcare and financial services demand</a:t>
            </a:r>
            <a:endParaRPr lang="en-US" sz="13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2.  Accelerate platform: Ship marketplace and EU data residency on schedule for Q2 GA</a:t>
            </a:r>
            <a:endParaRPr lang="en-US" sz="13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3.  Operational efficiency: Reduce inference cost per query by 25% through model distillation and caching</a:t>
            </a:r>
            <a:endParaRPr lang="en-US" sz="13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4.  Enterprise readiness: Achieve FedRAMP Moderate authorization by Q3 to unlock federal pipeline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0"/>
            <a:ext cx="4142232" cy="3108960"/>
          </a:xfrm>
          <a:prstGeom prst="roundRect">
            <a:avLst>
              <a:gd name="adj" fmla="val 3529"/>
            </a:avLst>
          </a:prstGeom>
          <a:solidFill>
            <a:srgbClr val="1B2A4A"/>
          </a:solidFill>
          <a:ln/>
        </p:spPr>
      </p:sp>
      <p:sp>
        <p:nvSpPr>
          <p:cNvPr id="6" name="Text 4"/>
          <p:cNvSpPr/>
          <p:nvPr/>
        </p:nvSpPr>
        <p:spPr>
          <a:xfrm>
            <a:off x="7863840" y="1508760"/>
            <a:ext cx="359359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Board Ask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863840" y="2103120"/>
            <a:ext cx="3593592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Approve $2.4M incremental Q2 headcount budget to accelerate GTM hiring ahead of the healthcare buying cycle (July–September).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Nexus AI,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Nexus AI — Q1 2026 Board Update</dc:title>
  <dc:subject>Q1 2026 Board Update</dc:subject>
  <dc:creator>Nexus AI</dc:creator>
  <cp:lastModifiedBy>Nexus AI</cp:lastModifiedBy>
  <cp:revision>1</cp:revision>
  <dcterms:created xsi:type="dcterms:W3CDTF">2026-04-12T19:47:59Z</dcterms:created>
  <dcterms:modified xsi:type="dcterms:W3CDTF">2026-04-12T19:47:59Z</dcterms:modified>
</cp:coreProperties>
</file>