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Weekly Signups</c:v>
                </c:pt>
              </c:strCache>
            </c:strRef>
          </c:tx>
          <c:spPr>
            <a:solidFill>
              <a:srgbClr val="2563EB"/>
            </a:solidFill>
          </c:spPr>
          <c:dPt>
            <c:idx val="6"/>
            <c:spPr>
              <a:solidFill>
                <a:srgbClr val="14B8A6"/>
              </a:solidFill>
            </c:spPr>
          </c:dPt>
          <c:dPt>
            <c:idx val="3"/>
            <c:spPr>
              <a:solidFill>
                <a:srgbClr val="F97316"/>
              </a:solidFill>
            </c:spPr>
          </c:dPt>
          <c:dPt>
            <c:idx val="4"/>
            <c:spPr>
              <a:solidFill>
                <a:srgbClr val="F97316"/>
              </a:solidFill>
            </c:spPr>
          </c:dPt>
          <c:dPt>
            <c:idx val="5"/>
            <c:spPr>
              <a:solidFill>
                <a:srgbClr val="F97316"/>
              </a:solidFill>
            </c:spPr>
          </c:dPt>
          <c:cat>
            <c:strRef>
              <c:f>Sheet1!$A$2:$A$8</c:f>
              <c:strCache>
                <c:ptCount val="7"/>
                <c:pt idx="0">
                  <c:v>Feb Baseline</c:v>
                </c:pt>
                <c:pt idx="1">
                  <c:v>Mar 10</c:v>
                </c:pt>
                <c:pt idx="2">
                  <c:v>Mar 17</c:v>
                </c:pt>
                <c:pt idx="3">
                  <c:v>Mar 24</c:v>
                </c:pt>
                <c:pt idx="4">
                  <c:v>Mar 31</c:v>
                </c:pt>
                <c:pt idx="5">
                  <c:v>Apr 7</c:v>
                </c:pt>
                <c:pt idx="6">
                  <c:v>After Fixes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12400</c:v>
                </c:pt>
                <c:pt idx="1">
                  <c:v>11800</c:v>
                </c:pt>
                <c:pt idx="2">
                  <c:v>11200</c:v>
                </c:pt>
                <c:pt idx="3">
                  <c:v>10600</c:v>
                </c:pt>
                <c:pt idx="4">
                  <c:v>10400</c:v>
                </c:pt>
                <c:pt idx="5">
                  <c:v>10150</c:v>
                </c:pt>
                <c:pt idx="6">
                  <c:v>12800</c:v>
                </c:pt>
              </c:numCache>
            </c:numRef>
          </c:val>
        </c:ser>
        <c:gapWidth val="8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ax val="14000.0"/>
          <c:min val="8000.0"/>
        </c:scaling>
        <c:delete val="0"/>
        <c:axPos val="l"/>
        <c:majorGridlines>
          <c:spPr>
            <a:ln>
              <a:solidFill>
                <a:srgbClr val="F1F5F9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cover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457200"/>
            <a:ext cx="5943600" cy="3200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097280"/>
            <a:ext cx="50292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000" b="1">
                <a:solidFill>
                  <a:srgbClr val="FFFFFF"/>
                </a:solidFill>
                <a:latin typeface="Inter"/>
              </a:defRPr>
            </a:pPr>
            <a:r>
              <a:t>Q2 Executive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5029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000" b="0">
                <a:solidFill>
                  <a:srgbClr val="14B8A6"/>
                </a:solidFill>
                <a:latin typeface="Inter"/>
              </a:defRPr>
            </a:pPr>
            <a:r>
              <a:t>Signup Funnel Recovery &amp; Growth Strategy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5029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94A3B8"/>
                </a:solidFill>
                <a:latin typeface="Inter"/>
              </a:defRPr>
            </a:pPr>
            <a:r>
              <a:t>April 10, 2026  |  Prepared for Executive Team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840480"/>
            <a:ext cx="1828800" cy="45720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94360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2563EB"/>
                </a:solidFill>
                <a:latin typeface="Inter"/>
              </a:defRPr>
            </a:pPr>
            <a:r>
              <a:t>doany.ai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Q2 Growth Targets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188720"/>
            <a:ext cx="2560320" cy="146304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3258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Total Signups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21945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168K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14B8A6"/>
                </a:solidFill>
                <a:latin typeface="Inter"/>
              </a:defRPr>
            </a:pPr>
            <a:r>
              <a:t>Stretch: 180K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66160" y="1188720"/>
            <a:ext cx="2560320" cy="146304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749040" y="13258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Net New MRR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49040" y="1645920"/>
            <a:ext cx="21945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$840K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40" y="219456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14B8A6"/>
                </a:solidFill>
                <a:latin typeface="Inter"/>
              </a:defRPr>
            </a:pPr>
            <a:r>
              <a:t>Stretch: $920K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0" y="1188720"/>
            <a:ext cx="2560320" cy="146304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13258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Signup → Activation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1645920"/>
            <a:ext cx="21945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40%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219456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14B8A6"/>
                </a:solidFill>
                <a:latin typeface="Inter"/>
              </a:defRPr>
            </a:pPr>
            <a:r>
              <a:t>Stretch: 43%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35440" y="1188720"/>
            <a:ext cx="2560320" cy="1463040"/>
          </a:xfrm>
          <a:prstGeom prst="round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418320" y="132588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Logo Churn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18320" y="1645920"/>
            <a:ext cx="21945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&lt; 4.0%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18320" y="219456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14B8A6"/>
                </a:solidFill>
                <a:latin typeface="Inter"/>
              </a:defRPr>
            </a:pPr>
            <a:r>
              <a:t>Stretch: &lt; 3.5%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3017520"/>
            <a:ext cx="10058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Q2 Growth Budget: $420K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731520" y="3566160"/>
          <a:ext cx="54864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371600"/>
                <a:gridCol w="1371600"/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Budget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Share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Paid Ads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$180K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43%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Content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$85K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20%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Referral Rewards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$60K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14%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Events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$50K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12%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Tools &amp; Infra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$45K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11%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Q2 Growth Initiatives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97280"/>
            <a:ext cx="41148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43000"/>
            <a:ext cx="411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0972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Funnel Recovery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1143000"/>
            <a:ext cx="10972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>
                <a:solidFill>
                  <a:srgbClr val="2563EB"/>
                </a:solidFill>
                <a:latin typeface="Inter"/>
              </a:defRPr>
            </a:pPr>
            <a:r>
              <a:t>April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444752"/>
            <a:ext cx="9601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Ship pricing toggle (Exp A) + delayed verification (Exp B). Recover ~2,250 signups/week.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148840"/>
            <a:ext cx="41148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194560"/>
            <a:ext cx="411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14884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Referral 2.0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2194560"/>
            <a:ext cx="10972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>
                <a:solidFill>
                  <a:srgbClr val="2563EB"/>
                </a:solidFill>
                <a:latin typeface="Inter"/>
              </a:defRPr>
            </a:pPr>
            <a:r>
              <a:t>Apr–May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496312"/>
            <a:ext cx="9601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Tiered rewards ($10/$25/$50). In-product prompts at 3 engagement moments. Scale 11% → 18% of signups.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200400"/>
            <a:ext cx="41148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246120"/>
            <a:ext cx="411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20040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Content-Led Growth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3246120"/>
            <a:ext cx="10972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>
                <a:solidFill>
                  <a:srgbClr val="2563EB"/>
                </a:solidFill>
                <a:latin typeface="Inter"/>
              </a:defRPr>
            </a:pPr>
            <a:r>
              <a:t>May–Jun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547872"/>
            <a:ext cx="9601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12 skill guides targeting long-tail SEO. Interactive homepage demo. 4 newsletter partnerships.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4251960"/>
            <a:ext cx="41148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297680"/>
            <a:ext cx="411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25196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Mobile Overhaul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0" y="4297680"/>
            <a:ext cx="10972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>
                <a:solidFill>
                  <a:srgbClr val="2563EB"/>
                </a:solidFill>
                <a:latin typeface="Inter"/>
              </a:defRPr>
            </a:pPr>
            <a:r>
              <a:t>May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599432"/>
            <a:ext cx="9601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Reduce onboarding steps 7 → 4. Progressive profiling. Close 31% mobile-desktop gap by 50%.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" y="5303520"/>
            <a:ext cx="41148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349240"/>
            <a:ext cx="411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530352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Enterprise Expansion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0" y="5349240"/>
            <a:ext cx="10972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1">
                <a:solidFill>
                  <a:srgbClr val="2563EB"/>
                </a:solidFill>
                <a:latin typeface="Inter"/>
              </a:defRPr>
            </a:pPr>
            <a:r>
              <a:t>June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650992"/>
            <a:ext cx="9601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14 pilots in progress. Target 4 closes (avg $48K ARR). Enterprise landing page + ROI calculator May 15.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Key Dates &amp; Milestones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011680" y="1188720"/>
            <a:ext cx="36576" cy="5029200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901952" y="1234440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2563EB"/>
                </a:solidFill>
                <a:latin typeface="Inter"/>
              </a:defRPr>
            </a:pPr>
            <a:r>
              <a:t>Apr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7440" y="118872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Ship pricing toggle (Exp A)</a:t>
            </a:r>
          </a:p>
        </p:txBody>
      </p:sp>
      <p:sp>
        <p:nvSpPr>
          <p:cNvPr id="7" name="Oval 6"/>
          <p:cNvSpPr/>
          <p:nvPr/>
        </p:nvSpPr>
        <p:spPr>
          <a:xfrm>
            <a:off x="1901952" y="1783080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73736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2563EB"/>
                </a:solidFill>
                <a:latin typeface="Inter"/>
              </a:defRPr>
            </a:pPr>
            <a:r>
              <a:t>Apr 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77440" y="173736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Ship delayed verification (Exp B)</a:t>
            </a:r>
          </a:p>
        </p:txBody>
      </p:sp>
      <p:sp>
        <p:nvSpPr>
          <p:cNvPr id="10" name="Oval 9"/>
          <p:cNvSpPr/>
          <p:nvPr/>
        </p:nvSpPr>
        <p:spPr>
          <a:xfrm>
            <a:off x="1901952" y="2331720"/>
            <a:ext cx="182880" cy="18288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28600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2563EB"/>
                </a:solidFill>
                <a:latin typeface="Inter"/>
              </a:defRPr>
            </a:pPr>
            <a:r>
              <a:t>Apr 22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77440" y="228600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Referral 2.0 beta launch</a:t>
            </a:r>
          </a:p>
        </p:txBody>
      </p:sp>
      <p:sp>
        <p:nvSpPr>
          <p:cNvPr id="13" name="Oval 12"/>
          <p:cNvSpPr/>
          <p:nvPr/>
        </p:nvSpPr>
        <p:spPr>
          <a:xfrm>
            <a:off x="1901952" y="2880360"/>
            <a:ext cx="182880" cy="18288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283464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14B8A6"/>
                </a:solidFill>
                <a:latin typeface="Inter"/>
              </a:defRPr>
            </a:pPr>
            <a:r>
              <a:t>May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7440" y="28346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First batch of skill guides published</a:t>
            </a:r>
          </a:p>
        </p:txBody>
      </p:sp>
      <p:sp>
        <p:nvSpPr>
          <p:cNvPr id="16" name="Oval 15"/>
          <p:cNvSpPr/>
          <p:nvPr/>
        </p:nvSpPr>
        <p:spPr>
          <a:xfrm>
            <a:off x="1901952" y="3429000"/>
            <a:ext cx="182880" cy="18288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338328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14B8A6"/>
                </a:solidFill>
                <a:latin typeface="Inter"/>
              </a:defRPr>
            </a:pPr>
            <a:r>
              <a:t>May 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77440" y="338328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Enterprise landing page + ROI calculator</a:t>
            </a:r>
          </a:p>
        </p:txBody>
      </p:sp>
      <p:sp>
        <p:nvSpPr>
          <p:cNvPr id="19" name="Oval 18"/>
          <p:cNvSpPr/>
          <p:nvPr/>
        </p:nvSpPr>
        <p:spPr>
          <a:xfrm>
            <a:off x="1901952" y="3977640"/>
            <a:ext cx="182880" cy="182880"/>
          </a:xfrm>
          <a:prstGeom prst="ellipse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93192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14B8A6"/>
                </a:solidFill>
                <a:latin typeface="Inter"/>
              </a:defRPr>
            </a:pPr>
            <a:r>
              <a:t>May 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393192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Mobile redesign v1 ships</a:t>
            </a:r>
          </a:p>
        </p:txBody>
      </p:sp>
      <p:sp>
        <p:nvSpPr>
          <p:cNvPr id="22" name="Oval 21"/>
          <p:cNvSpPr/>
          <p:nvPr/>
        </p:nvSpPr>
        <p:spPr>
          <a:xfrm>
            <a:off x="1901952" y="4526280"/>
            <a:ext cx="182880" cy="182880"/>
          </a:xfrm>
          <a:prstGeom prst="ellipse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448056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94A3B8"/>
                </a:solidFill>
                <a:latin typeface="Inter"/>
              </a:defRPr>
            </a:pPr>
            <a:r>
              <a:t>Jun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77440" y="448056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Interactive homepage demo A/B test</a:t>
            </a:r>
          </a:p>
        </p:txBody>
      </p:sp>
      <p:sp>
        <p:nvSpPr>
          <p:cNvPr id="25" name="Oval 24"/>
          <p:cNvSpPr/>
          <p:nvPr/>
        </p:nvSpPr>
        <p:spPr>
          <a:xfrm>
            <a:off x="1901952" y="5074920"/>
            <a:ext cx="182880" cy="182880"/>
          </a:xfrm>
          <a:prstGeom prst="ellipse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502920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94A3B8"/>
                </a:solidFill>
                <a:latin typeface="Inter"/>
              </a:defRPr>
            </a:pPr>
            <a:r>
              <a:t>Jun 15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77440" y="502920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Q2 mid-quarter review</a:t>
            </a:r>
          </a:p>
        </p:txBody>
      </p:sp>
      <p:sp>
        <p:nvSpPr>
          <p:cNvPr id="28" name="Oval 27"/>
          <p:cNvSpPr/>
          <p:nvPr/>
        </p:nvSpPr>
        <p:spPr>
          <a:xfrm>
            <a:off x="1901952" y="5623560"/>
            <a:ext cx="182880" cy="182880"/>
          </a:xfrm>
          <a:prstGeom prst="ellipse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0" y="5577840"/>
            <a:ext cx="1371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300" b="1">
                <a:solidFill>
                  <a:srgbClr val="94A3B8"/>
                </a:solidFill>
                <a:latin typeface="Inter"/>
              </a:defRPr>
            </a:pPr>
            <a:r>
              <a:t>Jun 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77440" y="55778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>
                <a:solidFill>
                  <a:srgbClr val="0F172A"/>
                </a:solidFill>
                <a:latin typeface="Inter"/>
              </a:defRPr>
            </a:pPr>
            <a:r>
              <a:t>Q2 close; board deck due Jul 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Risks &amp; Mitigations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097280"/>
          <a:ext cx="1014984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188720"/>
                <a:gridCol w="1188720"/>
                <a:gridCol w="5029200"/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Risk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Likelihood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Impact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Mitigation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Google CPC continues rising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Shift 20% of paid budget to content/referral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Enterprise deals slip to Q3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Accelerate 2 pilots with dedicated onboarding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Referral abuse (fake accounts)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Medium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Device fingerprinting + 30-day activation req.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Competitor launches free tier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High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Response playbook ready; accelerate differentiation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Recommended Next Steps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234440"/>
            <a:ext cx="320040" cy="32004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234440"/>
            <a:ext cx="3200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1188720"/>
            <a:ext cx="6400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Ship Experiment A (pricing toggle)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1188720"/>
            <a:ext cx="1645920" cy="32004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0" y="1207008"/>
            <a:ext cx="1645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2563EB"/>
                </a:solidFill>
                <a:latin typeface="Inter"/>
              </a:defRPr>
            </a:pPr>
            <a:r>
              <a:t>April 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155448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Immediate: restore CTA visibility, recover pricing page conversion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240280"/>
            <a:ext cx="320040" cy="32004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240280"/>
            <a:ext cx="3200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194560"/>
            <a:ext cx="6400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Ship Experiment B (delayed verification)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0" y="2194560"/>
            <a:ext cx="1645920" cy="32004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0" y="2212848"/>
            <a:ext cx="1645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2563EB"/>
                </a:solidFill>
                <a:latin typeface="Inter"/>
              </a:defRPr>
            </a:pPr>
            <a:r>
              <a:t>April 14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25603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With abuse monitoring dashboard; expected +9% activation lift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3246120"/>
            <a:ext cx="320040" cy="32004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246120"/>
            <a:ext cx="3200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3200400"/>
            <a:ext cx="6400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Redesign social proof section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3200400"/>
            <a:ext cx="1645920" cy="32004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0" y="3218688"/>
            <a:ext cx="1645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2563EB"/>
                </a:solidFill>
                <a:latin typeface="Inter"/>
              </a:defRPr>
            </a:pPr>
            <a:r>
              <a:t>May re-test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35661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Customer quotes + case studies replacing logo banner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4251960"/>
            <a:ext cx="320040" cy="32004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4251960"/>
            <a:ext cx="3200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4206240"/>
            <a:ext cx="6400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Audit mobile signup flow end-to-end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0" y="4206240"/>
            <a:ext cx="1645920" cy="32004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600" y="4224528"/>
            <a:ext cx="1645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2563EB"/>
                </a:solidFill>
                <a:latin typeface="Inter"/>
              </a:defRPr>
            </a:pPr>
            <a:r>
              <a:t>May 20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80160" y="457200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Mobile conversion is 31% lower than desktop — close gap by 50%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31520" y="5257800"/>
            <a:ext cx="320040" cy="32004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5257800"/>
            <a:ext cx="3200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80160" y="5212080"/>
            <a:ext cx="6400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Launch SMB re-engagement campaign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0" y="5212080"/>
            <a:ext cx="1645920" cy="32004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600" y="5230368"/>
            <a:ext cx="1645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2563EB"/>
                </a:solidFill>
                <a:latin typeface="Inter"/>
              </a:defRPr>
            </a:pPr>
            <a:r>
              <a:t>Mid-April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557784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Target budget-cycle reset; seasonal softness expected to self-correct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closing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914400"/>
            <a:ext cx="5943600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2011680"/>
            <a:ext cx="5029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000" b="1">
                <a:solidFill>
                  <a:srgbClr val="FFFFFF"/>
                </a:solidFill>
                <a:latin typeface="Inter"/>
              </a:defRPr>
            </a:pPr>
            <a: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9260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>
                <a:solidFill>
                  <a:srgbClr val="94A3B8"/>
                </a:solidFill>
                <a:latin typeface="Inter"/>
              </a:defRPr>
            </a:pPr>
            <a:r>
              <a:t>Q2 Exec Review  |  April 10,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657600"/>
            <a:ext cx="182880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5943600"/>
            <a:ext cx="2743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2563EB"/>
                </a:solidFill>
                <a:latin typeface="Inter"/>
              </a:defRPr>
            </a:pPr>
            <a:r>
              <a:t>doany.ai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>
                <a:solidFill>
                  <a:srgbClr val="0F172A"/>
                </a:solidFill>
                <a:latin typeface="Inter"/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371600" cy="36576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02920" cy="5029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FFFFF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64208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0F172A"/>
                </a:solidFill>
                <a:latin typeface="Inter"/>
              </a:defRPr>
            </a:pPr>
            <a:r>
              <a:t>Signup Dip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96596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94A3B8"/>
                </a:solidFill>
                <a:latin typeface="Inter"/>
              </a:defRPr>
            </a:pPr>
            <a:r>
              <a:t>18% decline root causes &amp; financial impact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560320"/>
            <a:ext cx="502920" cy="5029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6060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FFFFF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578608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0F172A"/>
                </a:solidFill>
                <a:latin typeface="Inter"/>
              </a:defRPr>
            </a:pPr>
            <a:r>
              <a:t>Experiment Results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94A3B8"/>
                </a:solidFill>
                <a:latin typeface="Inter"/>
              </a:defRPr>
            </a:pPr>
            <a:r>
              <a:t>Three experiments, two wins, one revisit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474720"/>
            <a:ext cx="502920" cy="5029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5204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FFFFF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493008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0F172A"/>
                </a:solidFill>
                <a:latin typeface="Inter"/>
              </a:defRPr>
            </a:pPr>
            <a:r>
              <a:t>Recovery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79476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94A3B8"/>
                </a:solidFill>
                <a:latin typeface="Inter"/>
              </a:defRPr>
            </a:pPr>
            <a:r>
              <a:t>Path back to baseline and beyond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389120"/>
            <a:ext cx="502920" cy="5029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4348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FFFFF"/>
                </a:solidFill>
                <a:latin typeface="Inter"/>
              </a:defRPr>
            </a:pPr>
            <a: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07408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0F172A"/>
                </a:solidFill>
                <a:latin typeface="Inter"/>
              </a:defRPr>
            </a:pPr>
            <a:r>
              <a:t>Q2 Growth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470916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94A3B8"/>
                </a:solidFill>
                <a:latin typeface="Inter"/>
              </a:defRPr>
            </a:pPr>
            <a:r>
              <a:t>Five initiatives, targets &amp; key dates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5303520"/>
            <a:ext cx="502920" cy="5029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5349240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FFFFF"/>
                </a:solidFill>
                <a:latin typeface="Inter"/>
              </a:defRPr>
            </a:pPr>
            <a:r>
              <a:t>05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321808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800" b="1">
                <a:solidFill>
                  <a:srgbClr val="0F172A"/>
                </a:solidFill>
                <a:latin typeface="Inter"/>
              </a:defRPr>
            </a:pPr>
            <a:r>
              <a:t>Risks &amp; Ask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2356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94A3B8"/>
                </a:solidFill>
                <a:latin typeface="Inter"/>
              </a:defRPr>
            </a:pPr>
            <a:r>
              <a:t>Mitigations and board decisions needed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ignup_dip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371600"/>
            <a:ext cx="54864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0"/>
            <a:ext cx="914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14B8A6"/>
                </a:solidFill>
                <a:latin typeface="Inter"/>
              </a:defRPr>
            </a:pPr>
            <a: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5029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Signup Dip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3832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>
                <a:solidFill>
                  <a:srgbClr val="94A3B8"/>
                </a:solidFill>
                <a:latin typeface="Inter"/>
              </a:defRPr>
            </a:pPr>
            <a:r>
              <a:t>Root causes and financial impact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023360"/>
            <a:ext cx="182880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Weekly Signups Dropped 18%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0" y="274320"/>
            <a:ext cx="3200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100" b="0">
                <a:solidFill>
                  <a:srgbClr val="94A3B8"/>
                </a:solidFill>
                <a:latin typeface="Inter"/>
              </a:defRPr>
            </a:pPr>
            <a:r>
              <a:t>Weekly Signups (Apr Wk1)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548640"/>
            <a:ext cx="3200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3600" b="1">
                <a:solidFill>
                  <a:srgbClr val="F97316"/>
                </a:solidFill>
                <a:latin typeface="Inter"/>
              </a:defRPr>
            </a:pPr>
            <a:r>
              <a:t>10,150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0" y="1005840"/>
            <a:ext cx="3200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200" b="0">
                <a:solidFill>
                  <a:srgbClr val="F97316"/>
                </a:solidFill>
                <a:latin typeface="Inter"/>
              </a:defRPr>
            </a:pPr>
            <a:r>
              <a:t>-18% vs. Feb baseline (12,400)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645920"/>
            <a:ext cx="2560320" cy="118872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78308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Q1 Signups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057400"/>
            <a:ext cx="21945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147,200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51460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>
                <a:solidFill>
                  <a:srgbClr val="F97316"/>
                </a:solidFill>
                <a:latin typeface="Inter"/>
              </a:defRPr>
            </a:pPr>
            <a:r>
              <a:t>-3.2% vs target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66160" y="1645920"/>
            <a:ext cx="2560320" cy="118872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49040" y="178308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Signup-to-Activation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40" y="2057400"/>
            <a:ext cx="21945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34%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49040" y="251460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>
                <a:solidFill>
                  <a:srgbClr val="F97316"/>
                </a:solidFill>
                <a:latin typeface="Inter"/>
              </a:defRPr>
            </a:pPr>
            <a:r>
              <a:t>-4pp vs target (38%)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1645920"/>
            <a:ext cx="2560320" cy="118872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178308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New User MRR / mo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057400"/>
            <a:ext cx="21945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$152K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51460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>
                <a:solidFill>
                  <a:srgbClr val="F97316"/>
                </a:solidFill>
                <a:latin typeface="Inter"/>
              </a:defRPr>
            </a:pPr>
            <a:r>
              <a:t>-$34K vs Feb ($186K)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235440" y="1645920"/>
            <a:ext cx="2560320" cy="118872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0" y="178308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94A3B8"/>
                </a:solidFill>
                <a:latin typeface="Inter"/>
              </a:defRPr>
            </a:pPr>
            <a:r>
              <a:t>90-Day LTV / cohort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418320" y="2057400"/>
            <a:ext cx="21945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$1.97M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18320" y="2514600"/>
            <a:ext cx="21945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>
                <a:solidFill>
                  <a:srgbClr val="F97316"/>
                </a:solidFill>
                <a:latin typeface="Inter"/>
              </a:defRPr>
            </a:pPr>
            <a:r>
              <a:t>-$430K vs Feb ($2.4M)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200400"/>
            <a:ext cx="10058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1">
                <a:solidFill>
                  <a:srgbClr val="0F172A"/>
                </a:solidFill>
                <a:latin typeface="Inter"/>
              </a:defRPr>
            </a:pPr>
            <a:r>
              <a:t>Three compounding factors drove the decline: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" y="3749039"/>
            <a:ext cx="822960" cy="41148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3794759"/>
            <a:ext cx="822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~40%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45920" y="3794759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Pricing Page Redesign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297679"/>
            <a:ext cx="347472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CTA click-through dropped 23%; bounce rate rose 31% → 47%;</a:t>
            </a:r>
            <a:br/>
            <a:r>
              <a:t>mobile CTA pushed below the fold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80559" y="3749039"/>
            <a:ext cx="822960" cy="41148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80559" y="3794759"/>
            <a:ext cx="822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~35%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94959" y="3794759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Email Verification Gate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59" y="4297679"/>
            <a:ext cx="347472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12% of users never returned after verify click;</a:t>
            </a:r>
            <a:br/>
            <a:r>
              <a:t>mobile completion only 71% vs 94% desktop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229600" y="3749039"/>
            <a:ext cx="822960" cy="411480"/>
          </a:xfrm>
          <a:prstGeom prst="round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600" y="3794759"/>
            <a:ext cx="822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600" b="1">
                <a:solidFill>
                  <a:srgbClr val="FFFFFF"/>
                </a:solidFill>
                <a:latin typeface="Inter"/>
              </a:defRPr>
            </a:pPr>
            <a:r>
              <a:t>~25%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44000" y="3794759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1">
                <a:solidFill>
                  <a:srgbClr val="0F172A"/>
                </a:solidFill>
                <a:latin typeface="Inter"/>
              </a:defRPr>
            </a:pPr>
            <a:r>
              <a:t>Seasonal SMB Softness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0" y="4297679"/>
            <a:ext cx="347472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Consistent with 5–8% historical dip;</a:t>
            </a:r>
            <a:br/>
            <a:r>
              <a:t>expected to self-correct mid-April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Q1 Channel Performance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36576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200" b="1">
                <a:solidFill>
                  <a:srgbClr val="14B8A6"/>
                </a:solidFill>
                <a:latin typeface="Inter"/>
              </a:defRPr>
            </a:pPr>
            <a:r>
              <a:t>Referral: highest conv. at 8.3%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1188720"/>
          <a:ext cx="9601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/>
                <a:gridCol w="1371600"/>
                <a:gridCol w="1097280"/>
                <a:gridCol w="1371600"/>
                <a:gridCol w="3200400"/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Channel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Signups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CAC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Conv. Rate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Trend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Organic Search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52,100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4.2%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Stable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Paid Search (Google)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31,400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$38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3.1%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Declining — CPC +15%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Content / Blog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24,800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5.7%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Growing — 3 viral posts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Product Hunt / Dirs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11,200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6.1%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Spike from Feb launch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Referral Program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15,900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8.3%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Strongest by conv.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Social (LinkedIn, X)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11,800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$22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2.4%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Flat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731520" y="5120640"/>
            <a:ext cx="10515600" cy="9144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5257800"/>
            <a:ext cx="98755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1">
                <a:solidFill>
                  <a:srgbClr val="2563EB"/>
                </a:solidFill>
                <a:latin typeface="Inter"/>
              </a:defRPr>
            </a:pPr>
            <a:r>
              <a:t>Key Insight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334055"/>
                </a:solidFill>
                <a:latin typeface="Inter"/>
              </a:defRPr>
            </a:pPr>
            <a:r>
              <a:t>Referral is our highest-converting channel (8.3%) but only 11% of volume. Q2 priority: scale referral from 11% to 18% of signups without diluting 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experiment_results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371600"/>
            <a:ext cx="54864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0"/>
            <a:ext cx="914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14B8A6"/>
                </a:solidFill>
                <a:latin typeface="Inter"/>
              </a:defRPr>
            </a:pPr>
            <a: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5029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Experiment Results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3832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>
                <a:solidFill>
                  <a:srgbClr val="94A3B8"/>
                </a:solidFill>
                <a:latin typeface="Inter"/>
              </a:defRPr>
            </a:pPr>
            <a:r>
              <a:t>Three tests, two wins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023360"/>
            <a:ext cx="182880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Experiment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36576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200" b="1">
                <a:solidFill>
                  <a:srgbClr val="14B8A6"/>
                </a:solidFill>
                <a:latin typeface="Inter"/>
              </a:defRPr>
            </a:pPr>
            <a:r>
              <a:t>2 of 3 experiments hit significance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188720"/>
            <a:ext cx="3474720" cy="50292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1371600"/>
            <a:ext cx="457200" cy="457200"/>
          </a:xfrm>
          <a:prstGeom prst="round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41732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FFFFFF"/>
                </a:solidFill>
                <a:latin typeface="Inter"/>
              </a:defRPr>
            </a:pPr>
            <a: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08760" y="1389888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Pricing Toggle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08760" y="1664208"/>
            <a:ext cx="24688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>
                <a:solidFill>
                  <a:srgbClr val="94A3B8"/>
                </a:solidFill>
                <a:latin typeface="Inter"/>
              </a:defRPr>
            </a:pPr>
            <a:r>
              <a:t>Mar 20 – Apr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9456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>
                <a:solidFill>
                  <a:srgbClr val="2563EB"/>
                </a:solidFill>
                <a:latin typeface="Inter"/>
              </a:defRPr>
            </a:pPr>
            <a:r>
              <a:t>+14%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834640"/>
            <a:ext cx="31089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>
                <a:solidFill>
                  <a:srgbClr val="94A3B8"/>
                </a:solidFill>
                <a:latin typeface="Inter"/>
              </a:defRPr>
            </a:pPr>
            <a:r>
              <a:t>signup conversion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291840"/>
            <a:ext cx="15544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334055"/>
                </a:solidFill>
                <a:latin typeface="Inter"/>
              </a:defRPr>
            </a:pPr>
            <a:r>
              <a:t>p = 0.003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3291840"/>
            <a:ext cx="146304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>
                <a:solidFill>
                  <a:srgbClr val="334055"/>
                </a:solidFill>
                <a:latin typeface="Inter"/>
              </a:defRPr>
            </a:pPr>
            <a:r>
              <a:t>n = 8,200/arm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88720" y="3749040"/>
            <a:ext cx="2560320" cy="365760"/>
          </a:xfrm>
          <a:prstGeom prst="round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88720" y="3767328"/>
            <a:ext cx="2560320" cy="329184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SHIP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389120"/>
            <a:ext cx="310896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Two-tab layout (Monthly/Annual) with sticky mobile CTA restored visibility. Ship to 100% immediately.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80559" y="1188720"/>
            <a:ext cx="3474720" cy="50292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663439" y="1371600"/>
            <a:ext cx="457200" cy="457200"/>
          </a:xfrm>
          <a:prstGeom prst="round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39" y="141732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FFFFFF"/>
                </a:solidFill>
                <a:latin typeface="Inter"/>
              </a:defRPr>
            </a:pPr>
            <a:r>
              <a:t>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57799" y="1389888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Delayed Verification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57799" y="1664208"/>
            <a:ext cx="24688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>
                <a:solidFill>
                  <a:srgbClr val="94A3B8"/>
                </a:solidFill>
                <a:latin typeface="Inter"/>
              </a:defRPr>
            </a:pPr>
            <a:r>
              <a:t>Mar 24 – Apr 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63439" y="219456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>
                <a:solidFill>
                  <a:srgbClr val="2563EB"/>
                </a:solidFill>
                <a:latin typeface="Inter"/>
              </a:defRPr>
            </a:pPr>
            <a:r>
              <a:t>+9%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39" y="2834640"/>
            <a:ext cx="31089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>
                <a:solidFill>
                  <a:srgbClr val="94A3B8"/>
                </a:solidFill>
                <a:latin typeface="Inter"/>
              </a:defRPr>
            </a:pPr>
            <a:r>
              <a:t>signup-to-activation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63439" y="3291840"/>
            <a:ext cx="15544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334055"/>
                </a:solidFill>
                <a:latin typeface="Inter"/>
              </a:defRPr>
            </a:pPr>
            <a:r>
              <a:t>p = 0.018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59" y="3291840"/>
            <a:ext cx="146304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>
                <a:solidFill>
                  <a:srgbClr val="334055"/>
                </a:solidFill>
                <a:latin typeface="Inter"/>
              </a:defRPr>
            </a:pPr>
            <a:r>
              <a:t>n = 5,400/arm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937759" y="3749040"/>
            <a:ext cx="2560320" cy="365760"/>
          </a:xfrm>
          <a:prstGeom prst="round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937759" y="3767328"/>
            <a:ext cx="2560320" cy="329184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SHIP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3439" y="4389120"/>
            <a:ext cx="310896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Move verification to after first project creation. Fake accounts up only 4%. Ship with weekly abuse monitoring.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229600" y="1188720"/>
            <a:ext cx="3474720" cy="5029200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8412480" y="1371600"/>
            <a:ext cx="457200" cy="457200"/>
          </a:xfrm>
          <a:prstGeom prst="round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80" y="141732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FFFFFF"/>
                </a:solidFill>
                <a:latin typeface="Inter"/>
              </a:defRPr>
            </a:pPr>
            <a: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06840" y="1389888"/>
            <a:ext cx="2468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>
                <a:solidFill>
                  <a:srgbClr val="0F172A"/>
                </a:solidFill>
                <a:latin typeface="Inter"/>
              </a:defRPr>
            </a:pPr>
            <a:r>
              <a:t>Social Proof Banner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006840" y="1664208"/>
            <a:ext cx="24688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>
                <a:solidFill>
                  <a:srgbClr val="94A3B8"/>
                </a:solidFill>
                <a:latin typeface="Inter"/>
              </a:defRPr>
            </a:pPr>
            <a:r>
              <a:t>Mar 26 – Apr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12480" y="219456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>
                <a:solidFill>
                  <a:srgbClr val="2563EB"/>
                </a:solidFill>
                <a:latin typeface="Inter"/>
              </a:defRPr>
            </a:pPr>
            <a:r>
              <a:t>+2.3%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0" y="2834640"/>
            <a:ext cx="310896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200" b="0">
                <a:solidFill>
                  <a:srgbClr val="94A3B8"/>
                </a:solidFill>
                <a:latin typeface="Inter"/>
              </a:defRPr>
            </a:pPr>
            <a:r>
              <a:t>conversion lift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12480" y="3291840"/>
            <a:ext cx="155448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>
                <a:solidFill>
                  <a:srgbClr val="334055"/>
                </a:solidFill>
                <a:latin typeface="Inter"/>
              </a:defRPr>
            </a:pPr>
            <a:r>
              <a:t>p = 0.14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058400" y="3291840"/>
            <a:ext cx="146304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0">
                <a:solidFill>
                  <a:srgbClr val="334055"/>
                </a:solidFill>
                <a:latin typeface="Inter"/>
              </a:defRPr>
            </a:pPr>
            <a:r>
              <a:t>n = 6,100/arm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686800" y="3749040"/>
            <a:ext cx="2560320" cy="365760"/>
          </a:xfrm>
          <a:prstGeom prst="round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86800" y="3767328"/>
            <a:ext cx="2560320" cy="329184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400" b="1">
                <a:solidFill>
                  <a:srgbClr val="FFFFFF"/>
                </a:solidFill>
                <a:latin typeface="Inter"/>
              </a:defRPr>
            </a:pPr>
            <a:r>
              <a:t>DO NOT SHIP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12480" y="4389120"/>
            <a:ext cx="310896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100" b="0">
                <a:solidFill>
                  <a:srgbClr val="334055"/>
                </a:solidFill>
                <a:latin typeface="Inter"/>
              </a:defRPr>
            </a:pPr>
            <a:r>
              <a:t>Not statistically significant. Revisit with customer quotes and case studies instead of logos. Re-test May.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6400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800" b="1">
                <a:solidFill>
                  <a:srgbClr val="0F172A"/>
                </a:solidFill>
                <a:latin typeface="Inter"/>
              </a:defRPr>
            </a:pPr>
            <a:r>
              <a:t>Recovery Projection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36576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200" b="1">
                <a:solidFill>
                  <a:srgbClr val="14B8A6"/>
                </a:solidFill>
                <a:latin typeface="Inter"/>
              </a:defRPr>
            </a:pPr>
            <a:r>
              <a:t>Projected: 12,800/wk (+3% above baseline)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731520" y="1188720"/>
          <a:ext cx="68580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046720" y="1188720"/>
          <a:ext cx="4480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005840"/>
                <a:gridCol w="1005840"/>
                <a:gridCol w="1005840"/>
              </a:tblGrid>
              <a:tr h="365760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Metric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Before (Feb)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Current (Apr)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  <a:latin typeface="Inter"/>
                        </a:defRPr>
                      </a:pPr>
                      <a:r>
                        <a:t>Projected</a:t>
                      </a:r>
                    </a:p>
                  </a:txBody>
                  <a:tcPr>
                    <a:solidFill>
                      <a:srgbClr val="2563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Weekly Signups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12,400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10,150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12,800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Monthly New MRR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$186K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$152K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$192K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90-Day LTV/Cohort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$2.4M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$1.97M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>
                          <a:solidFill>
                            <a:srgbClr val="0F172A"/>
                          </a:solidFill>
                          <a:latin typeface="Inter"/>
                        </a:defRPr>
                      </a:pPr>
                      <a:r>
                        <a:t>$2.5M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8046720" y="3200400"/>
            <a:ext cx="3840480" cy="1371600"/>
          </a:xfrm>
          <a:prstGeom prst="round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0" y="3337560"/>
            <a:ext cx="347472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>
                <a:solidFill>
                  <a:srgbClr val="334055"/>
                </a:solidFill>
                <a:latin typeface="Inter"/>
              </a:defRPr>
            </a:pPr>
            <a:r>
              <a:t>Shipping Exp A + B together is projected to recover the full decline and add ~3% net growth above February baseline.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q2_growth_plan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371600"/>
            <a:ext cx="54864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828800"/>
            <a:ext cx="914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800" b="1">
                <a:solidFill>
                  <a:srgbClr val="14B8A6"/>
                </a:solidFill>
                <a:latin typeface="Inter"/>
              </a:defRPr>
            </a:pPr>
            <a: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5029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>
                <a:solidFill>
                  <a:srgbClr val="FFFFFF"/>
                </a:solidFill>
                <a:latin typeface="Inter"/>
              </a:defRPr>
            </a:pPr>
            <a:r>
              <a:t>Q2 Growth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3832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>
                <a:solidFill>
                  <a:srgbClr val="94A3B8"/>
                </a:solidFill>
                <a:latin typeface="Inter"/>
              </a:defRPr>
            </a:pPr>
            <a:r>
              <a:t>Initiatives, targets &amp; roadmap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023360"/>
            <a:ext cx="1828800" cy="36576"/>
          </a:xfrm>
          <a:prstGeom prst="rect">
            <a:avLst/>
          </a:prstGeom>
          <a:solidFill>
            <a:srgbClr val="14B8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